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embeddedFontLst>
    <p:embeddedFont>
      <p:font typeface="Century Gothic"/>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6" roundtripDataSignature="AMtx7mjQAEaw7abBl4NxVXrgdGve0CH+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FDAB0E-68A8-43BC-A6DB-AAFFB4E9F31C}">
  <a:tblStyle styleId="{5EFDAB0E-68A8-43BC-A6DB-AAFFB4E9F31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CenturyGothic-bold.fntdata"/><Relationship Id="rId72" Type="http://schemas.openxmlformats.org/officeDocument/2006/relationships/font" Target="fonts/CenturyGothic-regular.fntdata"/><Relationship Id="rId31" Type="http://schemas.openxmlformats.org/officeDocument/2006/relationships/slide" Target="slides/slide23.xml"/><Relationship Id="rId75" Type="http://schemas.openxmlformats.org/officeDocument/2006/relationships/font" Target="fonts/CenturyGothic-boldItalic.fntdata"/><Relationship Id="rId30" Type="http://schemas.openxmlformats.org/officeDocument/2006/relationships/slide" Target="slides/slide22.xml"/><Relationship Id="rId74" Type="http://schemas.openxmlformats.org/officeDocument/2006/relationships/font" Target="fonts/CenturyGothic-italic.fntdata"/><Relationship Id="rId33" Type="http://schemas.openxmlformats.org/officeDocument/2006/relationships/slide" Target="slides/slide25.xml"/><Relationship Id="rId32" Type="http://schemas.openxmlformats.org/officeDocument/2006/relationships/slide" Target="slides/slide24.xml"/><Relationship Id="rId76" Type="http://customschemas.google.com/relationships/presentationmetadata" Target="meta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8" name="Google Shape;51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90000"/>
              </a:lnSpc>
              <a:spcBef>
                <a:spcPts val="0"/>
              </a:spcBef>
              <a:spcAft>
                <a:spcPts val="0"/>
              </a:spcAft>
              <a:buSzPts val="1400"/>
              <a:buChar char="●"/>
            </a:pPr>
            <a:r>
              <a:rPr b="1" lang="en-US">
                <a:latin typeface="Century Gothic"/>
                <a:ea typeface="Century Gothic"/>
                <a:cs typeface="Century Gothic"/>
                <a:sym typeface="Century Gothic"/>
              </a:rPr>
              <a:t>Specifically, we asked:</a:t>
            </a:r>
            <a:endParaRPr/>
          </a:p>
          <a:p>
            <a:pPr indent="-342900" lvl="0" marL="342900" rtl="0" algn="just">
              <a:lnSpc>
                <a:spcPct val="90000"/>
              </a:lnSpc>
              <a:spcBef>
                <a:spcPts val="0"/>
              </a:spcBef>
              <a:spcAft>
                <a:spcPts val="0"/>
              </a:spcAft>
              <a:buSzPts val="1400"/>
              <a:buAutoNum type="arabicPeriod"/>
            </a:pPr>
            <a:r>
              <a:rPr b="1" lang="en-US">
                <a:latin typeface="Century Gothic"/>
                <a:ea typeface="Century Gothic"/>
                <a:cs typeface="Century Gothic"/>
                <a:sym typeface="Century Gothic"/>
              </a:rPr>
              <a:t>Is space use similar How does the degree of similarity in space use across individuals vary over time (seasons, years)? </a:t>
            </a:r>
            <a:endParaRPr/>
          </a:p>
          <a:p>
            <a:pPr indent="-254000" lvl="0" marL="342900" rtl="0" algn="just">
              <a:lnSpc>
                <a:spcPct val="90000"/>
              </a:lnSpc>
              <a:spcBef>
                <a:spcPts val="0"/>
              </a:spcBef>
              <a:spcAft>
                <a:spcPts val="0"/>
              </a:spcAft>
              <a:buSzPts val="1400"/>
              <a:buNone/>
            </a:pPr>
            <a:r>
              <a:t/>
            </a:r>
            <a:endParaRPr b="1">
              <a:latin typeface="Century Gothic"/>
              <a:ea typeface="Century Gothic"/>
              <a:cs typeface="Century Gothic"/>
              <a:sym typeface="Century Gothic"/>
            </a:endParaRPr>
          </a:p>
          <a:p>
            <a:pPr indent="-342900" lvl="0" marL="342900" rtl="0" algn="just">
              <a:lnSpc>
                <a:spcPct val="90000"/>
              </a:lnSpc>
              <a:spcBef>
                <a:spcPts val="0"/>
              </a:spcBef>
              <a:spcAft>
                <a:spcPts val="0"/>
              </a:spcAft>
              <a:buSzPts val="1400"/>
              <a:buAutoNum type="arabicPeriod"/>
            </a:pPr>
            <a:r>
              <a:rPr b="1" lang="en-US">
                <a:latin typeface="Century Gothic"/>
                <a:ea typeface="Century Gothic"/>
                <a:cs typeface="Century Gothic"/>
                <a:sym typeface="Century Gothic"/>
              </a:rPr>
              <a:t>Is this interspecific variation in space use related to hydrological conditions?</a:t>
            </a:r>
            <a:endParaRPr/>
          </a:p>
          <a:p>
            <a:pPr indent="-254000" lvl="0" marL="342900" rtl="0" algn="just">
              <a:lnSpc>
                <a:spcPct val="90000"/>
              </a:lnSpc>
              <a:spcBef>
                <a:spcPts val="0"/>
              </a:spcBef>
              <a:spcAft>
                <a:spcPts val="0"/>
              </a:spcAft>
              <a:buSzPts val="1400"/>
              <a:buNone/>
            </a:pPr>
            <a:r>
              <a:t/>
            </a:r>
            <a:endParaRPr b="1">
              <a:latin typeface="Century Gothic"/>
              <a:ea typeface="Century Gothic"/>
              <a:cs typeface="Century Gothic"/>
              <a:sym typeface="Century Gothic"/>
            </a:endParaRPr>
          </a:p>
          <a:p>
            <a:pPr indent="-298450" lvl="0" marL="457200" rtl="0" algn="just">
              <a:lnSpc>
                <a:spcPct val="90000"/>
              </a:lnSpc>
              <a:spcBef>
                <a:spcPts val="0"/>
              </a:spcBef>
              <a:spcAft>
                <a:spcPts val="0"/>
              </a:spcAft>
              <a:buSzPts val="1400"/>
              <a:buChar char="●"/>
            </a:pPr>
            <a:r>
              <a:rPr b="1" lang="en-US">
                <a:solidFill>
                  <a:srgbClr val="FF0000"/>
                </a:solidFill>
                <a:latin typeface="Century Gothic"/>
                <a:ea typeface="Century Gothic"/>
                <a:cs typeface="Century Gothic"/>
                <a:sym typeface="Century Gothic"/>
              </a:rPr>
              <a:t>How does this variation relate to env drivers  What causes similarity/dissimilarity in space use that may be telling of aggregation to disaggregation of of individuals in space</a:t>
            </a:r>
            <a:endParaRPr/>
          </a:p>
          <a:p>
            <a:pPr indent="-298450" lvl="0" marL="457200" rtl="0" algn="just">
              <a:lnSpc>
                <a:spcPct val="90000"/>
              </a:lnSpc>
              <a:spcBef>
                <a:spcPts val="0"/>
              </a:spcBef>
              <a:spcAft>
                <a:spcPts val="0"/>
              </a:spcAft>
              <a:buSzPts val="1400"/>
              <a:buChar char="●"/>
            </a:pPr>
            <a:r>
              <a:rPr b="1" lang="en-US">
                <a:solidFill>
                  <a:srgbClr val="FF0000"/>
                </a:solidFill>
                <a:latin typeface="Century Gothic"/>
                <a:ea typeface="Century Gothic"/>
                <a:cs typeface="Century Gothic"/>
                <a:sym typeface="Century Gothic"/>
              </a:rPr>
              <a:t>Metrics are more about proportionate space use - preference, interspecifc var in space use in terms of niche/diet </a:t>
            </a:r>
            <a:endParaRPr/>
          </a:p>
          <a:p>
            <a:pPr indent="-298450" lvl="0" marL="457200" rtl="0" algn="just">
              <a:lnSpc>
                <a:spcPct val="90000"/>
              </a:lnSpc>
              <a:spcBef>
                <a:spcPts val="0"/>
              </a:spcBef>
              <a:spcAft>
                <a:spcPts val="0"/>
              </a:spcAft>
              <a:buSzPts val="1400"/>
              <a:buChar char="●"/>
            </a:pPr>
            <a:r>
              <a:rPr b="1" lang="en-US">
                <a:latin typeface="Century Gothic"/>
                <a:ea typeface="Century Gothic"/>
                <a:cs typeface="Century Gothic"/>
                <a:sym typeface="Century Gothic"/>
              </a:rPr>
              <a:t>Our study asked the following questions: 1) does environmental forcing cause increased similarity in the space use of a mobile estuarine consumer, 2) what drives this spatial similarity? and 3) where is spatial similarity occurring in space? and 4) and how variable is this space use similarity over time and space?</a:t>
            </a:r>
            <a:endParaRPr/>
          </a:p>
          <a:p>
            <a:pPr indent="-254000" lvl="0" marL="342900" rtl="0" algn="just">
              <a:lnSpc>
                <a:spcPct val="90000"/>
              </a:lnSpc>
              <a:spcBef>
                <a:spcPts val="0"/>
              </a:spcBef>
              <a:spcAft>
                <a:spcPts val="0"/>
              </a:spcAft>
              <a:buSzPts val="1400"/>
              <a:buNone/>
            </a:pPr>
            <a:r>
              <a:t/>
            </a:r>
            <a:endParaRPr b="1">
              <a:latin typeface="Century Gothic"/>
              <a:ea typeface="Century Gothic"/>
              <a:cs typeface="Century Gothic"/>
              <a:sym typeface="Century Gothic"/>
            </a:endParaRPr>
          </a:p>
          <a:p>
            <a:pPr indent="-342900" lvl="0" marL="342900" rtl="0" algn="just">
              <a:lnSpc>
                <a:spcPct val="90000"/>
              </a:lnSpc>
              <a:spcBef>
                <a:spcPts val="0"/>
              </a:spcBef>
              <a:spcAft>
                <a:spcPts val="0"/>
              </a:spcAft>
              <a:buSzPts val="1400"/>
              <a:buAutoNum type="arabicPeriod"/>
            </a:pPr>
            <a:r>
              <a:rPr b="1" lang="en-US">
                <a:latin typeface="Century Gothic"/>
                <a:ea typeface="Century Gothic"/>
                <a:cs typeface="Century Gothic"/>
                <a:sym typeface="Century Gothic"/>
              </a:rPr>
              <a:t>What is that seasona</a:t>
            </a:r>
            <a:endParaRPr b="1">
              <a:latin typeface="Century Gothic"/>
              <a:ea typeface="Century Gothic"/>
              <a:cs typeface="Century Gothic"/>
              <a:sym typeface="Century Gothic"/>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latin typeface="Century Gothic"/>
                <a:ea typeface="Century Gothic"/>
                <a:cs typeface="Century Gothic"/>
                <a:sym typeface="Century Gothic"/>
              </a:rPr>
              <a:t>Does the degree of similarity in space use vary over time (seasons, years)?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latin typeface="Century Gothic"/>
                <a:ea typeface="Century Gothic"/>
                <a:cs typeface="Century Gothic"/>
                <a:sym typeface="Century Gothic"/>
              </a:rPr>
              <a:t>Does the degree of similarity in space use vary over time (seasons, years)?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7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8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8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68"/>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68"/>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68"/>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6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69"/>
          <p:cNvSpPr txBox="1"/>
          <p:nvPr>
            <p:ph idx="1" type="subTitle"/>
          </p:nvPr>
        </p:nvSpPr>
        <p:spPr>
          <a:xfrm>
            <a:off x="1143000" y="2701529"/>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 name="Google Shape;63;p69"/>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69"/>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69"/>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81"/>
          <p:cNvSpPr txBox="1"/>
          <p:nvPr>
            <p:ph type="title"/>
          </p:nvPr>
        </p:nvSpPr>
        <p:spPr>
          <a:xfrm>
            <a:off x="62865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81"/>
          <p:cNvSpPr txBox="1"/>
          <p:nvPr>
            <p:ph idx="1" type="body"/>
          </p:nvPr>
        </p:nvSpPr>
        <p:spPr>
          <a:xfrm>
            <a:off x="628651"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81"/>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81"/>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81"/>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82"/>
          <p:cNvSpPr txBox="1"/>
          <p:nvPr>
            <p:ph type="title"/>
          </p:nvPr>
        </p:nvSpPr>
        <p:spPr>
          <a:xfrm>
            <a:off x="623889" y="1282306"/>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82"/>
          <p:cNvSpPr txBox="1"/>
          <p:nvPr>
            <p:ph idx="1" type="body"/>
          </p:nvPr>
        </p:nvSpPr>
        <p:spPr>
          <a:xfrm>
            <a:off x="623889"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5" name="Google Shape;75;p82"/>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82"/>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82"/>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83"/>
          <p:cNvSpPr txBox="1"/>
          <p:nvPr>
            <p:ph type="title"/>
          </p:nvPr>
        </p:nvSpPr>
        <p:spPr>
          <a:xfrm>
            <a:off x="62865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83"/>
          <p:cNvSpPr txBox="1"/>
          <p:nvPr>
            <p:ph idx="1" type="body"/>
          </p:nvPr>
        </p:nvSpPr>
        <p:spPr>
          <a:xfrm>
            <a:off x="628651"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83"/>
          <p:cNvSpPr txBox="1"/>
          <p:nvPr>
            <p:ph idx="2" type="body"/>
          </p:nvPr>
        </p:nvSpPr>
        <p:spPr>
          <a:xfrm>
            <a:off x="4629151"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83"/>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83"/>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83"/>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84"/>
          <p:cNvSpPr txBox="1"/>
          <p:nvPr>
            <p:ph type="title"/>
          </p:nvPr>
        </p:nvSpPr>
        <p:spPr>
          <a:xfrm>
            <a:off x="629842"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84"/>
          <p:cNvSpPr txBox="1"/>
          <p:nvPr>
            <p:ph idx="1" type="body"/>
          </p:nvPr>
        </p:nvSpPr>
        <p:spPr>
          <a:xfrm>
            <a:off x="629842"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84"/>
          <p:cNvSpPr txBox="1"/>
          <p:nvPr>
            <p:ph idx="2" type="body"/>
          </p:nvPr>
        </p:nvSpPr>
        <p:spPr>
          <a:xfrm>
            <a:off x="629842" y="1878807"/>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84"/>
          <p:cNvSpPr txBox="1"/>
          <p:nvPr>
            <p:ph idx="3" type="body"/>
          </p:nvPr>
        </p:nvSpPr>
        <p:spPr>
          <a:xfrm>
            <a:off x="4629151"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84"/>
          <p:cNvSpPr txBox="1"/>
          <p:nvPr>
            <p:ph idx="4" type="body"/>
          </p:nvPr>
        </p:nvSpPr>
        <p:spPr>
          <a:xfrm>
            <a:off x="4629151" y="1878807"/>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84"/>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84"/>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84"/>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85"/>
          <p:cNvSpPr txBox="1"/>
          <p:nvPr>
            <p:ph type="title"/>
          </p:nvPr>
        </p:nvSpPr>
        <p:spPr>
          <a:xfrm>
            <a:off x="62865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85"/>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85"/>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85"/>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86"/>
          <p:cNvSpPr txBox="1"/>
          <p:nvPr>
            <p:ph type="title"/>
          </p:nvPr>
        </p:nvSpPr>
        <p:spPr>
          <a:xfrm>
            <a:off x="629841" y="342900"/>
            <a:ext cx="2949179"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86"/>
          <p:cNvSpPr txBox="1"/>
          <p:nvPr>
            <p:ph idx="1" type="body"/>
          </p:nvPr>
        </p:nvSpPr>
        <p:spPr>
          <a:xfrm>
            <a:off x="3887391" y="740571"/>
            <a:ext cx="4629151"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86"/>
          <p:cNvSpPr txBox="1"/>
          <p:nvPr>
            <p:ph idx="2" type="body"/>
          </p:nvPr>
        </p:nvSpPr>
        <p:spPr>
          <a:xfrm>
            <a:off x="629841" y="1543052"/>
            <a:ext cx="2949179"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86"/>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86"/>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86"/>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6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87"/>
          <p:cNvSpPr txBox="1"/>
          <p:nvPr>
            <p:ph type="title"/>
          </p:nvPr>
        </p:nvSpPr>
        <p:spPr>
          <a:xfrm>
            <a:off x="629841" y="342900"/>
            <a:ext cx="2949179"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87"/>
          <p:cNvSpPr/>
          <p:nvPr>
            <p:ph idx="2" type="pic"/>
          </p:nvPr>
        </p:nvSpPr>
        <p:spPr>
          <a:xfrm>
            <a:off x="3887391" y="740571"/>
            <a:ext cx="4629151" cy="3655219"/>
          </a:xfrm>
          <a:prstGeom prst="rect">
            <a:avLst/>
          </a:prstGeom>
          <a:noFill/>
          <a:ln>
            <a:noFill/>
          </a:ln>
        </p:spPr>
      </p:sp>
      <p:sp>
        <p:nvSpPr>
          <p:cNvPr id="109" name="Google Shape;109;p87"/>
          <p:cNvSpPr txBox="1"/>
          <p:nvPr>
            <p:ph idx="1" type="body"/>
          </p:nvPr>
        </p:nvSpPr>
        <p:spPr>
          <a:xfrm>
            <a:off x="629841" y="1543052"/>
            <a:ext cx="2949179"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87"/>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87"/>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87"/>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88"/>
          <p:cNvSpPr txBox="1"/>
          <p:nvPr>
            <p:ph type="title"/>
          </p:nvPr>
        </p:nvSpPr>
        <p:spPr>
          <a:xfrm>
            <a:off x="62865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88"/>
          <p:cNvSpPr txBox="1"/>
          <p:nvPr>
            <p:ph idx="1" type="body"/>
          </p:nvPr>
        </p:nvSpPr>
        <p:spPr>
          <a:xfrm rot="5400000">
            <a:off x="2940248" y="-942378"/>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88"/>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88"/>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88"/>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89"/>
          <p:cNvSpPr txBox="1"/>
          <p:nvPr>
            <p:ph type="title"/>
          </p:nvPr>
        </p:nvSpPr>
        <p:spPr>
          <a:xfrm rot="5400000">
            <a:off x="5350074" y="1467447"/>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89"/>
          <p:cNvSpPr txBox="1"/>
          <p:nvPr>
            <p:ph idx="1" type="body"/>
          </p:nvPr>
        </p:nvSpPr>
        <p:spPr>
          <a:xfrm rot="5400000">
            <a:off x="1349574"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89"/>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89"/>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89"/>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9" name="Shape 129"/>
        <p:cNvGrpSpPr/>
        <p:nvPr/>
      </p:nvGrpSpPr>
      <p:grpSpPr>
        <a:xfrm>
          <a:off x="0" y="0"/>
          <a:ext cx="0" cy="0"/>
          <a:chOff x="0" y="0"/>
          <a:chExt cx="0" cy="0"/>
        </a:xfrm>
      </p:grpSpPr>
      <p:sp>
        <p:nvSpPr>
          <p:cNvPr id="130" name="Google Shape;130;p7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1" name="Google Shape;131;p7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2" name="Google Shape;132;p72"/>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9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5" name="Google Shape;135;p90"/>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 name="Shape 136"/>
        <p:cNvGrpSpPr/>
        <p:nvPr/>
      </p:nvGrpSpPr>
      <p:grpSpPr>
        <a:xfrm>
          <a:off x="0" y="0"/>
          <a:ext cx="0" cy="0"/>
          <a:chOff x="0" y="0"/>
          <a:chExt cx="0" cy="0"/>
        </a:xfrm>
      </p:grpSpPr>
      <p:sp>
        <p:nvSpPr>
          <p:cNvPr id="137" name="Google Shape;137;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 name="Google Shape;138;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9" name="Google Shape;139;p91"/>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0" name="Shape 140"/>
        <p:cNvGrpSpPr/>
        <p:nvPr/>
      </p:nvGrpSpPr>
      <p:grpSpPr>
        <a:xfrm>
          <a:off x="0" y="0"/>
          <a:ext cx="0" cy="0"/>
          <a:chOff x="0" y="0"/>
          <a:chExt cx="0" cy="0"/>
        </a:xfrm>
      </p:grpSpPr>
      <p:sp>
        <p:nvSpPr>
          <p:cNvPr id="141" name="Google Shape;141;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 name="Google Shape;142;p92"/>
          <p:cNvSpPr txBox="1"/>
          <p:nvPr>
            <p:ph idx="1" type="body"/>
          </p:nvPr>
        </p:nvSpPr>
        <p:spPr>
          <a:xfrm>
            <a:off x="311701"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43" name="Google Shape;143;p92"/>
          <p:cNvSpPr txBox="1"/>
          <p:nvPr>
            <p:ph idx="2" type="body"/>
          </p:nvPr>
        </p:nvSpPr>
        <p:spPr>
          <a:xfrm>
            <a:off x="4832401"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44" name="Google Shape;144;p92"/>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7" name="Google Shape;147;p93"/>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8" name="Shape 148"/>
        <p:cNvGrpSpPr/>
        <p:nvPr/>
      </p:nvGrpSpPr>
      <p:grpSpPr>
        <a:xfrm>
          <a:off x="0" y="0"/>
          <a:ext cx="0" cy="0"/>
          <a:chOff x="0" y="0"/>
          <a:chExt cx="0" cy="0"/>
        </a:xfrm>
      </p:grpSpPr>
      <p:sp>
        <p:nvSpPr>
          <p:cNvPr id="149" name="Google Shape;149;p9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0" name="Google Shape;150;p9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1" name="Google Shape;151;p94"/>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sp>
        <p:nvSpPr>
          <p:cNvPr id="153" name="Google Shape;153;p95"/>
          <p:cNvSpPr txBox="1"/>
          <p:nvPr>
            <p:ph type="title"/>
          </p:nvPr>
        </p:nvSpPr>
        <p:spPr>
          <a:xfrm>
            <a:off x="490251"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4" name="Google Shape;154;p95"/>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9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9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8" name="Google Shape;158;p9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9" name="Google Shape;159;p9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0" name="Google Shape;160;p96"/>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9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63" name="Google Shape;163;p97"/>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sp>
        <p:nvSpPr>
          <p:cNvPr id="165" name="Google Shape;165;p9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6" name="Google Shape;166;p9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67" name="Google Shape;167;p98"/>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
        <p:nvSpPr>
          <p:cNvPr id="169" name="Google Shape;169;p99"/>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7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7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7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7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7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7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7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67"/>
          <p:cNvSpPr txBox="1"/>
          <p:nvPr>
            <p:ph type="title"/>
          </p:nvPr>
        </p:nvSpPr>
        <p:spPr>
          <a:xfrm>
            <a:off x="628651"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67"/>
          <p:cNvSpPr txBox="1"/>
          <p:nvPr>
            <p:ph idx="1" type="body"/>
          </p:nvPr>
        </p:nvSpPr>
        <p:spPr>
          <a:xfrm>
            <a:off x="628651"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67"/>
          <p:cNvSpPr txBox="1"/>
          <p:nvPr>
            <p:ph idx="10" type="dt"/>
          </p:nvPr>
        </p:nvSpPr>
        <p:spPr>
          <a:xfrm>
            <a:off x="628651"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67"/>
          <p:cNvSpPr txBox="1"/>
          <p:nvPr>
            <p:ph idx="11" type="ftr"/>
          </p:nvPr>
        </p:nvSpPr>
        <p:spPr>
          <a:xfrm>
            <a:off x="3028951"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67"/>
          <p:cNvSpPr txBox="1"/>
          <p:nvPr>
            <p:ph idx="12" type="sldNum"/>
          </p:nvPr>
        </p:nvSpPr>
        <p:spPr>
          <a:xfrm>
            <a:off x="6457951"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5" name="Shape 125"/>
        <p:cNvGrpSpPr/>
        <p:nvPr/>
      </p:nvGrpSpPr>
      <p:grpSpPr>
        <a:xfrm>
          <a:off x="0" y="0"/>
          <a:ext cx="0" cy="0"/>
          <a:chOff x="0" y="0"/>
          <a:chExt cx="0" cy="0"/>
        </a:xfrm>
      </p:grpSpPr>
      <p:sp>
        <p:nvSpPr>
          <p:cNvPr id="126" name="Google Shape;126;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7" name="Google Shape;127;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8" name="Google Shape;128;p71"/>
          <p:cNvSpPr txBox="1"/>
          <p:nvPr>
            <p:ph idx="12" type="sldNum"/>
          </p:nvPr>
        </p:nvSpPr>
        <p:spPr>
          <a:xfrm>
            <a:off x="8472459"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8.jpg"/><Relationship Id="rId5"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8.jpg"/><Relationship Id="rId4" Type="http://schemas.openxmlformats.org/officeDocument/2006/relationships/image" Target="../media/image53.jpg"/><Relationship Id="rId5" Type="http://schemas.openxmlformats.org/officeDocument/2006/relationships/image" Target="../media/image6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59.png"/><Relationship Id="rId5"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9.jpg"/><Relationship Id="rId4" Type="http://schemas.openxmlformats.org/officeDocument/2006/relationships/image" Target="../media/image65.jpg"/><Relationship Id="rId5" Type="http://schemas.openxmlformats.org/officeDocument/2006/relationships/image" Target="../media/image60.jpg"/><Relationship Id="rId6" Type="http://schemas.openxmlformats.org/officeDocument/2006/relationships/image" Target="../media/image5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70.png"/><Relationship Id="rId4" Type="http://schemas.openxmlformats.org/officeDocument/2006/relationships/image" Target="../media/image66.jpg"/><Relationship Id="rId5" Type="http://schemas.openxmlformats.org/officeDocument/2006/relationships/image" Target="../media/image72.jpg"/><Relationship Id="rId6"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5.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7.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8.png"/><Relationship Id="rId4" Type="http://schemas.openxmlformats.org/officeDocument/2006/relationships/image" Target="../media/image81.png"/><Relationship Id="rId5"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3.jpg"/><Relationship Id="rId4" Type="http://schemas.openxmlformats.org/officeDocument/2006/relationships/image" Target="../media/image9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9.jpg"/><Relationship Id="rId4" Type="http://schemas.openxmlformats.org/officeDocument/2006/relationships/image" Target="../media/image9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
          <p:cNvSpPr txBox="1"/>
          <p:nvPr>
            <p:ph idx="1" type="subTitle"/>
          </p:nvPr>
        </p:nvSpPr>
        <p:spPr>
          <a:xfrm>
            <a:off x="168151" y="120254"/>
            <a:ext cx="8416684" cy="1609870"/>
          </a:xfrm>
          <a:prstGeom prst="rect">
            <a:avLst/>
          </a:prstGeom>
          <a:noFill/>
          <a:ln>
            <a:noFill/>
          </a:ln>
        </p:spPr>
        <p:txBody>
          <a:bodyPr anchorCtr="0" anchor="t" bIns="91425" lIns="91425" spcFirstLastPara="1" rIns="91425" wrap="square" tIns="91425">
            <a:normAutofit fontScale="25000" lnSpcReduction="20000"/>
          </a:bodyPr>
          <a:lstStyle/>
          <a:p>
            <a:pPr indent="-342900" lvl="0" marL="457200" rtl="0" algn="l">
              <a:lnSpc>
                <a:spcPct val="100000"/>
              </a:lnSpc>
              <a:spcBef>
                <a:spcPts val="0"/>
              </a:spcBef>
              <a:spcAft>
                <a:spcPts val="0"/>
              </a:spcAft>
              <a:buSzPct val="203636"/>
              <a:buNone/>
            </a:pPr>
            <a:r>
              <a:rPr lang="en-US" sz="5500">
                <a:latin typeface="Century Gothic"/>
                <a:ea typeface="Century Gothic"/>
                <a:cs typeface="Century Gothic"/>
                <a:sym typeface="Century Gothic"/>
              </a:rPr>
              <a:t>Potential Titles:</a:t>
            </a:r>
            <a:endParaRPr/>
          </a:p>
          <a:p>
            <a:pPr indent="-342900" lvl="0" marL="457200" rtl="0" algn="l">
              <a:lnSpc>
                <a:spcPct val="100000"/>
              </a:lnSpc>
              <a:spcBef>
                <a:spcPts val="0"/>
              </a:spcBef>
              <a:spcAft>
                <a:spcPts val="0"/>
              </a:spcAft>
              <a:buSzPct val="203636"/>
              <a:buNone/>
            </a:pPr>
            <a:r>
              <a:t/>
            </a:r>
            <a:endParaRPr sz="5500">
              <a:latin typeface="Century Gothic"/>
              <a:ea typeface="Century Gothic"/>
              <a:cs typeface="Century Gothic"/>
              <a:sym typeface="Century Gothic"/>
            </a:endParaRPr>
          </a:p>
          <a:p>
            <a:pPr indent="-342900" lvl="0" marL="457200" rtl="0" algn="l">
              <a:lnSpc>
                <a:spcPct val="100000"/>
              </a:lnSpc>
              <a:spcBef>
                <a:spcPts val="0"/>
              </a:spcBef>
              <a:spcAft>
                <a:spcPts val="0"/>
              </a:spcAft>
              <a:buSzPct val="203636"/>
              <a:buNone/>
            </a:pPr>
            <a:r>
              <a:rPr lang="en-US" sz="5500">
                <a:latin typeface="Century Gothic"/>
                <a:ea typeface="Century Gothic"/>
                <a:cs typeface="Century Gothic"/>
                <a:sym typeface="Century Gothic"/>
              </a:rPr>
              <a:t>-Environmental forcing drives similarity in the space use in a riverine consumer</a:t>
            </a:r>
            <a:endParaRPr/>
          </a:p>
          <a:p>
            <a:pPr indent="-342900" lvl="0" marL="457200" rtl="0" algn="l">
              <a:lnSpc>
                <a:spcPct val="100000"/>
              </a:lnSpc>
              <a:spcBef>
                <a:spcPts val="0"/>
              </a:spcBef>
              <a:spcAft>
                <a:spcPts val="0"/>
              </a:spcAft>
              <a:buSzPct val="203636"/>
              <a:buNone/>
            </a:pPr>
            <a:r>
              <a:t/>
            </a:r>
            <a:endParaRPr sz="5500">
              <a:latin typeface="Century Gothic"/>
              <a:ea typeface="Century Gothic"/>
              <a:cs typeface="Century Gothic"/>
              <a:sym typeface="Century Gothic"/>
            </a:endParaRPr>
          </a:p>
          <a:p>
            <a:pPr indent="-342900" lvl="0" marL="457200" rtl="0" algn="l">
              <a:lnSpc>
                <a:spcPct val="100000"/>
              </a:lnSpc>
              <a:spcBef>
                <a:spcPts val="0"/>
              </a:spcBef>
              <a:spcAft>
                <a:spcPts val="0"/>
              </a:spcAft>
              <a:buSzPct val="203636"/>
              <a:buNone/>
            </a:pPr>
            <a:r>
              <a:rPr lang="en-US" sz="5500">
                <a:latin typeface="Century Gothic"/>
                <a:ea typeface="Century Gothic"/>
                <a:cs typeface="Century Gothic"/>
                <a:sym typeface="Century Gothic"/>
              </a:rPr>
              <a:t>-Hydrological conditions drive switch from similar to dissimilar space use in a riverine consumer</a:t>
            </a:r>
            <a:endParaRPr/>
          </a:p>
          <a:p>
            <a:pPr indent="-342900" lvl="0" marL="457200" rtl="0" algn="l">
              <a:lnSpc>
                <a:spcPct val="100000"/>
              </a:lnSpc>
              <a:spcBef>
                <a:spcPts val="0"/>
              </a:spcBef>
              <a:spcAft>
                <a:spcPts val="0"/>
              </a:spcAft>
              <a:buSzPct val="203636"/>
              <a:buNone/>
            </a:pPr>
            <a:r>
              <a:t/>
            </a:r>
            <a:endParaRPr sz="5500">
              <a:latin typeface="Century Gothic"/>
              <a:ea typeface="Century Gothic"/>
              <a:cs typeface="Century Gothic"/>
              <a:sym typeface="Century Gothic"/>
            </a:endParaRPr>
          </a:p>
          <a:p>
            <a:pPr indent="-342900" lvl="0" marL="457200" rtl="0" algn="l">
              <a:lnSpc>
                <a:spcPct val="100000"/>
              </a:lnSpc>
              <a:spcBef>
                <a:spcPts val="0"/>
              </a:spcBef>
              <a:spcAft>
                <a:spcPts val="0"/>
              </a:spcAft>
              <a:buSzPct val="203636"/>
              <a:buNone/>
            </a:pPr>
            <a:r>
              <a:rPr lang="en-US" sz="5500">
                <a:latin typeface="Century Gothic"/>
                <a:ea typeface="Century Gothic"/>
                <a:cs typeface="Century Gothic"/>
                <a:sym typeface="Century Gothic"/>
              </a:rPr>
              <a:t>-Seasonal hydrology drives individual variation in space use in a riverine consumer</a:t>
            </a:r>
            <a:endParaRPr/>
          </a:p>
          <a:p>
            <a:pPr indent="-342900" lvl="0" marL="457200" rtl="0" algn="l">
              <a:lnSpc>
                <a:spcPct val="100000"/>
              </a:lnSpc>
              <a:spcBef>
                <a:spcPts val="0"/>
              </a:spcBef>
              <a:spcAft>
                <a:spcPts val="0"/>
              </a:spcAft>
              <a:buSzPts val="2800"/>
              <a:buNone/>
            </a:pPr>
            <a:r>
              <a:t/>
            </a:r>
            <a:endParaRPr>
              <a:latin typeface="Century Gothic"/>
              <a:ea typeface="Century Gothic"/>
              <a:cs typeface="Century Gothic"/>
              <a:sym typeface="Century Gothic"/>
            </a:endParaRPr>
          </a:p>
          <a:p>
            <a:pPr indent="-342900" lvl="0" marL="457200" rtl="0" algn="l">
              <a:lnSpc>
                <a:spcPct val="100000"/>
              </a:lnSpc>
              <a:spcBef>
                <a:spcPts val="0"/>
              </a:spcBef>
              <a:spcAft>
                <a:spcPts val="0"/>
              </a:spcAft>
              <a:buSzPts val="2800"/>
              <a:buNone/>
            </a:pPr>
            <a:r>
              <a:rPr lang="en-US">
                <a:latin typeface="Century Gothic"/>
                <a:ea typeface="Century Gothic"/>
                <a:cs typeface="Century Gothic"/>
                <a:sym typeface="Century Gothic"/>
              </a:rPr>
              <a:t>					</a:t>
            </a:r>
            <a:r>
              <a:rPr lang="en-US" sz="4800">
                <a:latin typeface="Century Gothic"/>
                <a:ea typeface="Century Gothic"/>
                <a:cs typeface="Century Gothic"/>
                <a:sym typeface="Century Gothic"/>
              </a:rPr>
              <a:t>Rehage, Santos, Massie, Viadero, &amp; Stevens</a:t>
            </a:r>
            <a:endParaRPr/>
          </a:p>
        </p:txBody>
      </p:sp>
      <p:sp>
        <p:nvSpPr>
          <p:cNvPr descr="data:image/jpeg;base64,/9j/4AAQSkZJRgABAQAAAQABAAD/2wBDABALDA4MChAODQ4SERATGCgaGBYWGDEjJR0oOjM9PDkzODdASFxOQERXRTc4UG1RV19iZ2hnPk1xeXBkeFxlZ2P/2wBDARESEhgVGC8aGi9jQjhCY2NjY2NjY2NjY2NjY2NjY2NjY2NjY2NjY2NjY2NjY2NjY2NjY2NjY2NjY2NjY2NjY2P/wAARCAPABQADASIAAhEBAxEB/8QAGgABAQEBAQEBAAAAAAAAAAAAAAECAwQFBv/EADgQAAICAQMDAwMDBAECBwEBAQABAhEDEiExBEFREyJhBTJxFIGRI0JSobEzYgYVU3LB0eFDkvH/xAAZAQEBAQEBAQAAAAAAAAAAAAAAAQIDBAX/xAAhEQEBAQADAQADAQEBAQAAAAAAARECEiExA0FREyJxYf/aAAwDAQACEQMRAD8A/HUWjOpjUzbLdCjOpk1MYOlCjnqZdTGDpQo56myWxg67IWjlY3GDtqQ1nJFSYG9ZNRj9wUasakZoUBrUNRCkDUW2yIu4C2NwWihbFihQQsoSstEEsWWi6QIKLRaAgo0kWgM0KNFAykWilIM6RpNCyglsEiWLAtCiWWwLRTO43A1sNiU2NLYFstozpZdADUNY0F0DwZ1CzehBRSAzbG50pD9gOdMuls6AaMaWXQWi0QZUS6UjWw2AiSLS8CyagLsiWLI2UXUNVk2CaArbM6mHIWA3KCOXYAaUmuHRmw3S4KK2xbMptm4qwJZU2GkiAa1PyNRktAWy2wkaVEXETNJN9jSrsVN2RSMJS4W50hBylolszpDm9lI0/c67rgmtYPFPErq0WU24KUHSO8ZuUWtk/BzSSjkx19ytE1WsGScout65b4JDrF6ji9/lGOnUpQeJ7Qu213Nwx48WVS02uGh5p66zbkk0mz39FHpsePXKKc3y2MObpoY72SPLm6yM3UIbGsT6+sup6dvTUWjvkyYIYrSSPzWbUkpJVK+x2n1SklDceD0Zusxe61b4SR5McOlyZnOcf2Zxk0p3yanUo3wTTH0Jw6DHjctEbrZJbs+ZkePXdaV4I29NR58mFhVapvcqZJ8dvVVbvY5v3v22/wAGVDW1GMXJ/B9bp8KhiS9KmXE18qt6fPyG2tk9j19XhalqcXFHXpPp8cnvyO/CIrwqLa3dk9N2dfqON4eoSgqjRiNqKct2RWZRqJhQk1zXwblOK54MrNBJ7D0NEl/c2VJmJZ4LuT1Z9o7PyX0db2OcnJO0bU3Fb0ZcfUd66IMrJlT5HrTbJLE1aUrJHHLuXT109WS7sfqpImglK6tIHrazykb9WaWxiGOt9RvT3si+kOpmnvJo9cOobX37HlcE+6MOoLaVsfV7WPpvNFJe9thZ0u7PmqXll1u9nY6nd9aOdNcyMyywlzJv8o+fDqXDnf8ABf1MX8Dol569MsmO/tf8GP6L+6DRiGbE1bkk/krzYUtskTV8YnGtpYuzNqcV2bX4RwWXD3yRNLPh/wDUj+yOV42/p3levF6WRqMk1+Ui5+nww+1p/iJ819YtTSkq80zMuur7Xf4RP817Rvq+ljP3Lb9j508Djtdnql1s5bW/5OU8mo1ONjnysrzLHJcI2rXMSylfcypJPyzbDab/AMTpGFrdGI5o3cvc/wAnb1sTjst/kl1qY1BQi7e501uW26j4WxxjkV/fCP7HbHnxQ3nOWR+EqJlbmOkIY5f2yXzZ1uMVpWmvweSfWznL2xjCPZJWZfUT/wDUr9iddXZHuhBS3/8Aw4vNitqMHL5PJPLrVSyyaN4lBbrIvwOp2/jsss9W2NV+TusyS3jX7nl9WnSaZta57e0lk/iytzyxlwcZxlVm1hknclZjJNp8fsPP0l/+sJtL7l/AnLHp43OUsrfb+DNylu0zWMa3rin7UNfdUc3Iy5PsE10lJs5sw5vuzGosjNrozNLuzDmYcmy4murcfJlyiu5x3FFxNddaHqJHPSNLGQ2tvMZeZsmhjQPD1lzbM22dNKJpd7FRhojOmhmGhqY8RQWiNIKLRUgM0Wi0WgM0KNpCgM1sSjdFaA50U1pGkIzQo1pFBWaLRqhQEoUWihEKC0FSihIqQEoGtI0gZKXSVQCItzbWxFGmb7BXKy3RaFBETKXgBWS7lAQSZSbjcBRdISZaAaS6USi0FKQ2FDYIWvBbAAblFiwFFoWLIFCkWxYCgSxqKNIPYzrJqGDYbOeoWxg3Ys58lA1qQuzIKquRNRGQIuoJkoqQFuwABLCLQoBbFGkhQEBaKkNGUjaslF3AbkKUgIqJQ3A3RVEwmaUiKtCn5GoqkBN/JpOSfO5LQsDalLm2aeSXO9nK2G2F16MeeS5NvJqXNnkTLYNerVaNRm018HljNrvRr15LjcLr3SydznN3vHY8v6iXg2s0lHU4qhhsdUm3b3Oqtxo8y6hf40dI9TFf2kyrsab09tz6ODooZIR1Sbs+d+pg2tjti62UZe1pLwWQfo+m6LBhhFQgk3yzn1eXDgk1qVo+Zk+p5skNEHo+VyeKSb3bL5+zI9PWdXHPJUvbEzi61Y9kmeRurXIUbMjp1Gb18mpv8IzpTRlY0uCuWyS5A8maDUvglU64PZPBJQ1SRzcFKK2LqPNouV9kZnOSlVnteNQjT5OTxanx+4iPLGMskkr3Z9TpfpOXJG1M8k8ChTjO5eEe3pfqObpo6JLVXc1PUdX9D6mr1Ro8uboepwp3G18H0v8Az+ThpePc8ef6rOfEUhdXHyvXkm01wVZoydyW5JQcpOTXO5zcaZPDa9kJJ8HRJyWx4ITlDh7HddRUeSWLrrk22UrZlWlucZZ97on6h3wXKa9C35dDnZHBdRf9qNa0yenjcvb3InqZjUkTWwa6S24M1XcxLJXa2c3ObKa7cEc0u5x0zfk0sXdhNb1ryLVbImmuFZVfigqScq2OUtbOxmnfBExzWOcjbwVy0bVohVyMLEvJpRitm2WzL52YGvauF/JXlS/tRFH2pm44lJXJ0iL6ws18bBzvksscU9k6HtuoxB6zrSClFvk7rDcblFJEeDbaG47Qys2krUkdMfUNbKX+jnHA1L3I9UMeLjZfsTVkqPqVW7bfm6MT6pNVex2nhwmF0/Tve7/cmz+N2cnFZovuXT6i9skdv02B/H7kn0yxrVC6JsTK5fpMjTl28nnyRcOT1qc3avY55MOpXYlxmyfp4ZTZm2z0PAk+SaEuxvtGMriKb7HekiF0xzjjvk3oiiksg0ml2JZmwRVtkpmkrJN0gjDVGUv2LuxpZpB1Rh/g240YdhHhoUSxYGhZm2NwrVizNMUBdQ1bEoUBbFihRRVIaiUKIiqTGtkr4LRRdY1maLQVpTLrRihRBvWi6jBUgjWsuozRaAuotkotAEzSZmiqIGrLZmi0QUfsKNUFRUFQoVYF2FomklMI1aJZKIUbsjZkAasWZAGrFmQwNWLMloo1YsyVIC2NRKLQCxYoqQEBaLQGUiuLS3LRXbAwkWi6S0BngG9I0kGKKkbSGkaMNCjekaRoxRaNqJdI0c6Gk6aS6Ro5qJrSb0hxJqsUv3JR00l0gc6FHTQNAHOjSXk3oGkDFCjemxpAxRTWkmkCbeCbGtJdLAxRdPyaoafgDNCma0l0/AGPcPcb0jT8DRncbmtIoozbQ1PwaoUBEzvPJ/QWPZfCOVInICxaGwpAXbyaVmKG5R2jJrlm45d92cFZNyLr3RlGXwzokz58ZSR2h1GSPgnVdel+COKRy/VzfMYsj6t/4RHWmvS8k5LS3sZ06a7nmfWSf9iOkOqT+7Ydaux6uleN5f6q2+T6jh0ksTpwTfB8X1cb/uJrh5b/AGH/AKZr2zw9P07WtpqXdbnky5cN+3G6sw8kV2f8BTjLbS/4IYw4qbbjsn2I8Wn5PViwOf2pr8nR9JkvyZ7Rrq8Sha3jRzyYHLdH0X0mXwYl02RcKh2idXzH08r8mo9LN7s+h+lyvurNfpc6j2ovY6Pn5cDlvaXwkcv0/wAntljadOSCwt9y6nV41gV+TXpV2PdDB2ujp+mUd9N/ljTq8EcaoqwTm/bBv9j3KcYcRj+EivqMrtqLS+R6Y8culnHnG2Fhn2xV+T0+s2+b/Y6rqseOtrffYZWvHlh0GfK9oM2/peZby0r9ztm6zJJxcb0fk7/rPUxaFUXXgxezU48Xy8uD0r1ZI34T3MQwOTuSlp+Eds3qKXL/AGVHXHUMTlPJJy7Ky7cTJrzTx+lC/Tf5Z5233R2zdTKT3bf5OTnZZrNxlyvakjElYlfYym74NM6qXyWvmw0SqKOlpy8L4PTGLcVp4/2eO6Z68M/bTexK1xb9ClbViOCOq1/LNa9tMHRfclzbMN5GnLHCk7f7En1C/sgzFOcq5f4N+jnivs2J5+12/pwnmcuUc3KXY9Dx5edBNMn/AGFljOV5XOclTZYnrjhjqrRb/JmaSnpjjp/kvZOt/bl7kvBH1M4Jrk3OM0t40cHLyN0viLNJPihLqG1Tdlhi1dmzXpNOtI8Z9eeWRvhGdVnqli2to5SjS9pZYllYW3JGxKo/LOblJvYqOlmWyqMlyyNvsBUXYxuuWW2MGmyURyaM62Bugc3kZPUYwbe5lrwFkXcqkmXKjwaS6S2SwGkaUAA0oaUBQxCkKRKG4FpF0mQBrSNJkBV0lSMlCLpLpMgDWlDSjI3A3SGxgowa2KmjAA6Wi2cxYwdLBgtgbtizCLYG0y2YstgaTKY1FUgNgzqLqINUKIpFsKlLwNCKLCGj5JoNADOgugpb+R6M6BoNX8kv5KGgaS38i/kgaBpLb8kTfkei6RpBUAUC6SplsKzpGk1aGwGdJVEAC0NIFkDSi0gKAUi7EoUBdhaJQoC2i2iUKA2mR0ROi2AKRCwKKJY1AWhRNQsDVEJZLKNcAzYsDexCWLA1+xTFsqbA0QzbFMDW3kWjNfJHKK5YFkr4ZlxruSWRdkZty5NIzJvswpPySSpnSGnuiiwk32O0Yp9jWPR4PRCWNqmqfkjWOPpKiRwqUqZ31KDqateTerFWyIY4Lp4/J1h0al/cejEoONvZEc4p+xMhiL6fHyVdBjvezrjlJ8nVPcGOS6DDXDNL6fgfn+T0xVnSMUZMjyL6dg+TS+m9P3TZ7FCJrR4YXI8a+ndOv7bNLoemv/pI9Lxz7OyKMk90QyMQ6LB2hQy9LjjG1E9EU+yPJ1LzOdO1EmNRx9PHJ7xs3HBiXEUSMaNrbuTHWY3oS4ZUl5YW/BpJmWlUEx6UfBpBsKqilwkc8mGeTsqNNyXAWSa7WMRxj0MFziOn6PG19tP5Oizvui674tEspJHnfSwhFulfwfL6nJKMmtMmvnY+zPW+FZ4uodtp+38o3wt1jm+fjnN/27fCPTcJQqSZI2ns9jSSW7PRx479eX8nPr8IzxQWlQr5NasWSk4KzOlS4OkemlpUqpF5ceMnrnw/JztSMYx4iqOsMMW7XJ3wdPFq5M7enijy6PJfvj6M+evM8N8pNEl0GPKto7+D0yeFbetH+Swy4YP/AKiYynj4vU/Ssid41t4PG+myYn/Ux7eT9as+KezaX5OeTHGUWmk15RJy5cU6SvzcelxZo3CdS8M8mXC8cmv+D72b6fGcvYo/8M+V1nSvFNpSf4Zvjz9Y5cHhYT8hxkFF9zq5NtROkMFrkmOEHs3/ACehRxQauVv4I3I5/p2nsy6M17M9cIR06k7Rr1ElaqvJntW+sccU8mN3OGpntw9ZktJ4ko/JyU56Lp6fJwfWej/Zql8sn39LuPp+rDV9uzOMoK5SjHk8SzPqE5+lsuWmZh9RePZQTj4vck/H/F7x1nicfcpNHmWFrLevY65fqjnGoYkn5bs8kupnLmMb+DU48p9Y5cuLtmjkcXplZ4nDLfB6seeKXuV/g3LqISVQi0y+xm5Xkj1E4Kkty+vJu5Pcsmr4M0i6y16lhSVfJj9hZDSStmUkiSmkY1MuM621YpVsFJFCsaWaSLQYQqNGXFMtEbS7gT00zLxI1qGovp4x6aM6aOjkjLaY9R86xZaFGkSxZaIAsblIAstshQKmxqIANahqRkAaTRdjBQNUitGABuiUZK7W4waoUZ1MamMGqFE1MupgWipE1MqkQSi0NXwXV8FEoUVS+CqSIJQo2nEbAZotGtgBEiloaQJZdTGkUwFsWNI0gNTFsunYKIEtizWkmkCWwaojiVEsFoUBLKrLpLpAyWy0NIBMtk0logtl1ESLQUsqkShQGrKmmZoJEGti7GaKFaBkbhGrLaMCmFbtC0Y3G4GwY3AGyEobhGgZAVouxgAbtDYwgBvYUjnuW2BojddhZb+Ciavgay7eRSAmsjk/JrSNAGd/JHE3oGgI4tNfgqOuj9zE4uO9bF0c5MKTRGwUdYTaO8Jau55Dpjk1yF17krjvuiY8a9TlqJw9ZpUPWrYK9ttPS+x7MEItbnzsPURlUZ7eGeyE9Ozf7mbB71jj2LoVnnxSl34PVHdGVSqKpFcTOkDSkbUzlpbKotBXb1DUZW9zlCDZ2jAg7QlsdHocfckcXJQR87qutcpaMb3Jmq9GZYnOsfPhG/0ikudzy9P7Fbds9cMpix14xF0so8bmvQn4OiyWaUyetuD6fJ2Qj0ubwelZDqpk9R5V0mVeCSx6OaPbrPJ1mGU05Qk4sn/quE54o/cn/BhdVhXGr+D53Uy6nFKpM80uoy92dJxlYvPH2v12Bc2v2OOXrekybOf8pnxZ5Jy5bObbN9OLF/JX05y6Zy9uSNfwZydThjGlJS/B80tHSXJjhy4zldel9bSqMUgvqWWKq7XyeRoyxu/Vn/Px7X9Rk1Tv9mVfUElvDV+WeCgZyNd69s/qD/8A5xjD/ZqH1TKvuUJfmJ4AXJ/DvX3Mf1XBJLXqi/hFy/VsKjWJ7+Wj4QZOvFr/AEr6D+oZZP8A66S/9rCz4sn/AFsuu/hnzqJQ6yp/pXqz+hq9jtHnlSez2MuNIlEkxLy1blex6seXHCG6Tn5fCPIC+E5Y+r6uPRU8sa8Jo4TzYK8rtR4NwTrGv9K65c88r90pSS4TfBlTcU6dGKBrGNVyM2KFBNLGoUSgi+rJdx6jM0NLHhtNbLrZNJdLBtNbJqZdI0kXazfwG3KrNUkaxw1SGk9XHj1Pg3OKjsuTsqhHSuSOFe+XJzvJ0nFz9H229jk1TOs8jZErQ9HJoy418nWSo5y2RqM1zexKKlbNM2zWNI0mrFhl88AlBV2FAANI0lKrAzpGk2ikHOiUdastLwNHGhR10oaEXRyoUdNA0jRzotbGtI0saM0XtRdLFASiUboNbl0ZRWNJaAiBaLQRAWhRABdIoCFKoloCCy6S6QImWy6RpCmouoaRpAuoaiaS6QLZUzKRdJBbLZmi0BbQtE0l0/IRLLsXSi6UVWLLqNaUXSiDFvsXUzVItAYti3ZuhQGNTLbNaSaQepbDky0NJRnWy62XSNIRNTGpm9IUArOphSZtRLpRNGU2xqZuqFIDFst/BrYAZt+Bb8GgBHL4JfwaotBWb+Cavg3SFIaMavgqa8GqRNgiKmWkXYKgqaUNJbKEYou5SgYopooVgqNDYqCYsX8D9gGw2Yslgc8mLvH+Di1TPVdmJQUt+5dHFFsrjpMlRbsWShQVpPc9/R59tGTeJ89HWDrgLH2464VW8ezO+PLNNXE+b0fVuDUZ7xZ9vDKLS1U4vhmLsaag9XY6KF9jrDHFfadFAyrisZpY0dqRznkjAgqgkYyZIY1bZ5Op6+ONPc+Tl6nJ1M6tqJrB6+q62WeXp4uPJnDhrflmcMFBHpxsza6SNRi0dIKipotow21qo0pHOmzcERp0TNwmzKQSdgehStBvY5wZ0uyDy58MciaaPldV0Eo3KCtH3WrMOCJ7PYXjK/KzjXKMOj9H1HQY8ybWz8nx+p6KeBu1t5OnH8kvlcOXCx4yNnRxozpOjmxaIzeklFRi0Q3pRKQGdhZaFAZbJZqiUEZsWzVEaKrNi2WhQRLFl0oUFQWXYbBEtiwAAAAWQoIJexLNbkZRLJZRRBLJZqiUAVt0emK0ROUI1udU97Zm104x1hFRWqXJyzZHJhzcn8EUNT+DDbGODlK3wdUrEqiqRj1KWw+os6X/ANHnnGnvyd0n9z5Oc+TUSuTVK2ZbbNtNk4NudYryRtmnuKKy8VIbAUFBaFEAtixQAtiyFoBZbJRaAWLFCgFlsUEiAKLQoAKBQJRaBbAUNJLLYCkKQsAWkWkQoCkVJELYF2FEsWBaIWxYEKLFoCFLaFrwBAatDYIzuWmaFoDNCjewpDVYKjVIUgMmkxpLpAiZRRaCg2slCgLYslMUwi2LJQpgWxYpjSwLZdRNJdICxYotICFsbDYKAtiwCRaJYsC0NhYsBZNylAzyDQCJQoooCCi0AqFBaCIQ0AIDQtAZFFstgZou/kti/gozVijdrwNgMUKN7C0BzcUzHpI77CkB55Y32MOLR66RHGLGjyrY0mdZYv8AE5NNFHSMj6XQ9c4NQnvE+UmdIunaK1H6fH1Pp07uD/0eyGeMo3Z+d6TqPbolumdZdRPpnzcHx8GMafY6jqNMW0z5XU/UVpq9/g8XUdfOSaTPE5OTtssmJru8kssrkz0YWopHjhI7RyMlaj6EJ2dlM+fDId4ZDNjcr345HZUzxY5neOQzjT1RSN7I4QyG9dmcV1sqkcrF0RXfUdEzzKR0UwrtyKMJm0zKsuNmJ4lOLjNWjug0kiUr5D+lqWbSk2nuqOHUfTHFN43fwfTX1XB0meSnjnN8Wux16R4euyv0ZN92muD0SWTXi58dvlflcmNwk1JUzmz9L9U+mepgebFvp5Pzk406LLqTf2wQrRKKoQtECDIABKFFIFSiNMoCI0SjaRGBmhRQBKJRqyAShRSAKFA25R9NJReru7AwGBQVAWgBlmoLuErZ1UaVUS1qRILv2Dds1LZaTNWY1sq+DTelUS3EzOeragMylZvFj1PUzEIXI9DeiKSW5KjOWoI5em5LU+DtHFb1T58Gcs+0d/kSma88vHCMPc0zNHSM1El+5SFsrDxAUUogooIJQooAUhsUANhsAFC2QEBgUAKSi0CoUKFFAlCjRSKzpFGgBNI0lBQotABAlFKBKLQKBKLQKQShpAKGkqSG4ILSLSIUBsNhQoBsUJCgAFFoKF2JRaAbFJRaAUKKAJQoosCAoAlFAsCA0LAlCi2LAlFotgCUKKAFBIblAUKG43AFFABQoFoCUDRCiUxRqgREoUUoVmmUoAlEo0UqMUKNjYDFFo0SgJQ4NUKAiWxKNUVIDFFo1QoaMUVI1pCQ0RIkopo2lY0hXmnia43InR6JNI5PTL4KNYpu1Rvqcr0qPNnOOiPezXq47vTbKrhTCTZ3eaLXFhZq7AcltzybUg8if9qKskf8UFajM6wyHJTj/ia1x/xJjWvXDKd4ZbPnxyx+UeiEotWmZsanJ7o5LR0WU8MMsU+T0Y8kJdzONa9cJ2dY0zwSzQg/uOkeqgleqidauvW14ClXJy6fqoZk6v8Ac6tWZssajtjmmd0trPn24bnXF1L4ZM1Xr4N4YxnN63UIq5M4vItN3seH9e8nqYcf2X7pefg1w49qx+Tn1463njiyZJzUFFSey8I8c3mw5X+mbx2t3E3l6iMFcnSCy6kmu565xyePmd7uxvH9X6icX0uWCbktNpUdM/0aM43idS+Ri6RRzY806tq0j6kJHl/Ldvj6H4uO8d5Py3UdBlwv3RZ5pY6P2umM1Uopr5PNn+k9Pm3UdL+DE52fV5fj/j8g4mGj9D1H0JxTcMka+dj4vU4vRyOGqMq/xdnTjy1yvGx56IVy3C34RtMZH5N+nt7pV+DDir23JrXVqO72Vl9q+7YRSrmiOKfBNXGnPCvLMSkpcKjDjT4Lpka8ZqUKNAMs0KKQBQoCgAAIIAABGWixjuFkbxpJbm4+WYirZqb7IxXRmTt7FVIlaY/JOQNSd7GUr2LX8moqt2QbhHTwtyylHHv90n3ObyO9iKNu2RWrlk+CTglE0mlwc5vcDk0rMM6PY5Nts6RzqAtCjTDyUSjVUArNFotACUNKLQAaaJRqyEGaFGgBkoABAooAAUAAAAKABaIVAKBQAAKmAFCygQoAAoAQKQoAAoVCgAUAEDkoAAAFCgUAEUAAUgAoIWwAoWLAUQoAUBQoAUUABQAAAAFBQIUAgACiigpKAFoUAJRaFFAlAoCFCilCpQooCpQo1pbKoNhGaFHT0mbWHyMHChR6YYNXCsrxKEqcSmPNQo9bxPTaimhFaltHcLjy6b7F0N9j2wgouppqXyhKNNNJV8Ax4/SYeOSXtjf5PpLAsnEkpeGYipJtOG6JsOr5zhkfajLwZPk+k8T1qq37Hd9PGnGTcX2HZcfDl02T/FmfQyV9rPuYsT4bv8G8vTxg1KMrXe9h2Or868ORbaJfwT05/wCD/g/Q+jq3js/k0sUJxfaXyOxlfnVDIv7f9Csnj/R96ONN6WtxLBofuS34HYyvz+ifgqhI+68Ol7xVMZOmjptRTL2MfEUZINSPsro4S/tT/BmXRYn/AG1+41XxqkjayZI8H0JdBB8No5v6ff8AfQ0eJzk3Z6em6qWJOoJt+TT+nZOzTJL6fNK+42GujyqacppL4R6ek6rG6g8Cb82eOPQ5G/dwerD0ksbtNEtizXunkxwi2lCL8KRcXVJrbc808Se8lbJS7bMx43Ne/eaOclKO5549Rkx/KO0er17SiTL+m9csnUZfsXciSxxpfuXJKN6kebNklpbju0ej8cybXh/Pz7XI6zjHIverR16dwlnipyUY33PFjyNY1re5zlletNPjizdsnjH4/wAd3a/SOcZ5HJbR4X4NS67p8P3ZFfhbn5mfU5J/dJv9znKUpHn6T9vd3zyP08vrXSwW2qX4R4ep/wDEU6awY4x+Xuz4Unp5ZzeRduS5xnxLzr15+v6rqr9XLJrw3t/B5vmTs5uTfejPfkrOuuqPY0pbHC/Bfc+ZUSkrpKdGVl/d/BnTHu7NKuyIrpB39xXkinsi44p/BnJDfbcz+1qa03shbJGLNUbcqhKNECI0SjTIBKFFAGQUgEBQkAS/k241SEVe7OkI3bMWusjH2r5C8mq1PfgzN9jKsN2yx2VvksY7WzEmaRrXW5Lc/wAGVvu+DUpqqWyGIr4M6tjEpNmbLhr0QexmTIk1HcxIgzJ3sZSLuEbYoNgAjyijUo06ZCiApAICgggKAIAAAAAAFAUAAAKAFAFAAAgIoBQKAAKAQACgALAFAAAoAAAoAAoUAAQKAFEAAKAABQAAACAAAoAAAFQUAAFBChAAAWKTe7oCgBQAAAKBCgAAUABRaKotgShRvQ1ydFhlp1JbeSrjikzaxtq+x7F0jcU6T/DMuDxNRaaT7jYvVwhjctkmzo8NOrSPZDGoZU/1FRfLo751geJrUpvs4mbyrU4vJh6TWm04v4vck+m9KdZYyjfFHbBPHH2yhdfbJcnty5OnyYVKblHKvPDJtXHgWKKipNJx+eTvj6fp8kd3KHyuDUM2qDWWCfyjOK1NtSuBNXHDRLHOSjFTj5XJ2njaxxyYnq7OLR1nHGsqlilVrdCcJzfudPlUNMeTI1FO4uL8Ix07ak9cNSPp4Oo0w0ZYpp7WcM/TqOdSwtNS7IuphPp3PH68Jp1/a+xnDhjnlpyVifnyWac2oJOL/gmr21JWltZNU0+nmePJ7orhrkxlji1xlhnLbmy5MeicckJWmdEsWZOL9kvJQj6MoPW6n2b4RiOWp6Ze+Jcclhi9tUeHZifp+prhw/8AQHocYeopw9najOablFqcf3InFpRk6fZnWc46a5a7EHGEm9lHVEm0Jex/syLI1JuKr4OmqM+1SAwnHXqjtLumbzKM4pr2yRJ44qXvav4Jjx827XYqOck3H7qYxN6abo6rFbryZWByk6lx2GiY3Jyaikg0pT8SMSjLG/ksOLQFmkmktvJiex11600+TUIqcd+wHJK0VeA4acnt3RpLfgoii5M01TSW50cZPfsFFNck0c3Hyc3jjLg9Eo/27sw4reluBwcFHYy43w6Ossfj+CVfZ0XRxlGT7mfTrk6zg07T2M2a7WsdJHP0YPZcnHJ03/cel7cHOSvky08couHO5wlOT+D3yxtqlweTLhkuxqI4N39zMtrsJwrlmPwijW770El8snHIvwiDV/8Ab/Iv8Et92G/3CtWjviaXY8ydF1SnsiZq69kPdlS7Wfb/APKo5cCcJVI/PYYyi07PufTetalok27Jy4bPGuPv15sv0nqIN1BteUeXJ0uXH90JL9j9ZHKmjUowyRqST/Jy3lF/zlfi3GiUfoOt+lRlcsKp+D4mXDPHJqSqjXHnOTny42OJDekzVHRhkFojAlApABUra8FhC5eDoktW25LW+MaitX4NyaXti/yS6Ri6tnL66Emor5OfL3LWp2yS22RqMszl2XBhR1G9N79iS42NMsv/AEYbNSZlRcvhFRlJydI6xio7csl17YnTHFR55JasJJ0cpHonxZ55snErDFUjO9mjo5gA7kHb6ngUMmuPDPAfR+oZVJNJ2fNbN2LVBB+5kAAAAAEAAQAAApAQUAAUAAAAFUAAUEKUCkBEaBABQAFKsoQCKCFAoIUKJgIoAAAUAACkKAKQAUAAAABQCAWxdAACkKAKQAUAACkAFAAFTAAFACAFAAFohpRbEiIaS+DSSRqCvng1isKLfCN6W6pUzokkzaabYXHN7fcmzSy0tm68F0609ywwr/8A6B0U8k2mo1Hwka0SlzF/CvgzC1Nb7WeupK5LdmK3HLF00NVym78Pg9OJYIprLBNPucXBy3ex6XLGsGjTuu5itCw4tOrHNbunGzU8ccaX9S34Z49LjPXBUvBz6lZW023JUXDXteVWuHJkz5YwzxinFNrelsfLhmy+pbVPhGsmPNP30/ll6xNfReC7yY5amuaOaz62rluuzPFjy54qUYza23SZPTzwVyg9+4xNfW6bLi1e6Gqa5T4OufLjhOLhpi3skj4mOWXGns0xWWfv3dcDIuvsZYrJFzu5fk8eqlbe3/J5IdRlhFpcnJ5MzabvbgdTX1JNLGkpKmc4yTvyu545rM2qu32Rzh6iejdFyJr2eqnLeW65LlcdnHZM8ijNLil5N6JzilGPG9jIa9EJx4e/hm454wk997PHozSenS7H6XqIxvTsPDXv9SKep8GVNSdxo8Sx5slRT3MuOfBJqSpsZDX0Fvcm7ZqC17x2o+e8mdJKnRY9VkxRbq78jDX1eUk3uu5jKkkskeVyeHH1WqHv5XYn65yk4yjUey8DrR7/AFI5H+TE9MZqu5w6fPhxTcpu1Wx6Mc8PUJtumMG8eHXjco8pmJSccn/J6+mWKNxjO9raHU9JbUoUv/knxHFxjONwf7hJcTVSOTc8MnHhM91RzY4uKtgcHNXV0zVJK+JGJ43DLU1v2ZbtaZcEWNOOrjZsmn0JW1qfgOMtt6XZhTb9s9/DA4Zm374pqzk5qNLc9lt+2S/c45Om1JtP3DVeVwd6k/2I20/ctjr6OSk+yE4tcrYuo5+2S25OdXydGqlaVDRqfhlHJ2mZbR0lB2TQ9NrcajhPDCfajzZeka+w9rg0g1aCY+RLFKP3I5v4Przgn2s4ZOljLjZmtHh2ryRyOuTp5xfn8HKq5RUNyxbRL8E1UB2Up1R2xTlBrc8scnwd45ko8Il2Nyvr9H1k1JKUtj6+PNaR+Xh1C2PrdN1cHBRctyWa7cbr7KyWZydJh6j74pvyeaGaz0Y8lHG8ZWniz/RYO3jlT8M+Z1H0zNh3cbXlH6ZZUHNPlGf+p8rF4Svx0sUlyqOTjR+yl0uDN92NP9j5/XfRouLlh2fg1/pn1i/jr84yUdc2KWObT2o47nWVzxpSpGoyXk5vwVLcVqO0pavwZcuxHuqQ4MNEnWy5Io6lb2QSvdiUqCJJ/wAHKciyk29jPHyzUjOld2a5RzbKpPsVG4pInqb7BQlJXLZG1CkTxWZSbW5ybtnSSMNFjNQAGmQAEHCc3J7mD63U/TW8evGt+6PlSi4tp7Gt1WQAAABAAAAFAEBQEQABVBCkAAAUAAUEKAKQAUAAUEKBQQAaBCgCkAFKQAUEKBQAAKQAUpABQQtgAABQQoCwAAKQoAAACkAFKQoAAAUpABSogAoCBBSpWEjV1sakFSS+WaUW34Mx2lxZ1h/s18EUNztDGu5rHj1J7HVaFH3ypLsiK884brt8Go4ZPfZLyy61KdQike3Fg9Wfp6klXJm8sakeKLSdW3+EalBNbXZ9PB9OjCV5fcvg69T0uBQjoa1XsvJnsvV8WMdEuJOR6dOat4yR9ldJh6iGt4dDrlHRYFCr3j8mbVx8CUpx5KrlE+48OHOpQUYutmeSH06MJOKk7vj4JqvDBNPueqOSLVTiq8kyQjGPti9nVsmiXDVbWr7kV1hiwuSbR1nCFPRuebTsvcixc1XgGNPplklvBL5XJ7MuGOTGntSVHmjncOY7nT10/j8FTGI4ceWoOO/c0ukx9O3GS1J8HpwNSt7L8dzqtE5KMnZYmPFk6HFmhcIqMvwRdLBL05Y0/wBj2TxywyTTuJ6MqhJqWwxHx4dE3kehbR5+DeTp4NvTH9z6HR4980pPsc5404S0vcuI+bPpfdFNUh6FaoLaj7MsGOWOKku3KPFLHU/bbXcmLrxYtMWrj3qz0YvZaStGl01vbjwehwxY4WB4JdOs0m17ZJleK1omk35Pd08VPK5SjV8HPNGWPqNk6fBUcek6dyg04J0+WYzdDD1FKko9z34s8MUVGSuad0Y6iS6i3DZeBg+Rk6TFrahH3HtX0XFPpYze02tzWKKWRbbo9sMuiTjLjsUfFj9GlmloWyXfycc30vN00qtpPufooZ/SerlHTqZYuphXkbTH5X9H1PTSU61R8omfq+qjNXJ0uEj9V0/T43gqc+Ntz5efBjhnyRitcOzL2qPlz69zxxnKNtHs6Hr8cou3TOeTDjVRUaTe50X03CvdGVfA2fxW+oz4c2RRU965MSf9Ju/3PK/peef9TG/2OHUYM8Elbfdonhr6GPJKUa5aNxuWzVHysWfJi3rdeTti+ouWRWuC3j/F19FSV6ZbSE7hFNc9zzzz488/ZL3I6zUtEWnZnB2lFvGsi47nKcIuPt3ZJOUMfO3gmLJJbyTUezYHHTFSWpbeCyxxclpLlanujp08YuMk3vQHny4Wt73Oak0/CPZDHLMmkrOM8emTUtpIo5UnaZy9P37HVtLtuZlLU047AYnBp2lscmmenHOm1NXExkWmW6pPhgedq7OOTDGezX7o9bilb7HOUbKj58+kcft3OEoOL3R9X+3jgxLHHJs0XUx8ujpCCZ3y9Hv7GcpdPmxw1uLUfJdlFUaOuOemXJ5HOSKsr7lxqcsff6bqlpW564dSn3PzmLO0erF1DtW9jN4us5a/QQzbW2ahOU3fY+PDq9TSvY9S65R2jyY6tvrwbju2beXbk+binOa1SdfB2tpcmLFfP+rYsby6kueT5rwrlH0utuUtzyV4Jx8jlynrz+grL6HhHrw43I24aXuheRjw+k4/Bikz6E4RlF7bnhyql4LLqVwnLc5tPlm5VHdnJtyZ0jnSUjO7KotvY6aIx+7kuoxDFKf/AOnZY441t7mZUm1S2XgWZurFuTe50S23MJ0/H5NP82ZaYmjhJbnSbrlnJu2dOLnQAFQBAB+mSR8z6n9PUovLjVSXKPowaOjSca5N0fjmq2ZD6X1TpPSyPJBe18nziCAAgFAAAFAgAAEKQAUhQAAIKCFAFIAKAABSFAFIUAAAKAAKCFAFIUAAUAUgAoAAobIAKCFAoIUKAAIoIAKUyUKoIUIoIArQJYsChEKBQAggUFSAJGkqCRrZGpMFitrEmqSit+5FK+D0Ysaq6sK5Y47pvY9GnSv6cP3OkMcIr3fwdtcEtiWrIxiWRRqSpV2Oaw+1znx2R2x9TBWmzz5Ms5zvdLsZ2tYuOE9W0d2euCcJWccGW5KUu+2x7ci14VS0q95MxbWsenHPLN44q2k90u52zShJPZto8kOpksjWJe2qVHp9JylHTLTrd77mVejGpwjFRyW2raNZssKqXttVucOnjkw9TpzO4t+2XY9P1OMX08NNW5JN+DWM659PCCxRyx3be6Oj9N5Vol7p7UdckMXSdLTla/HJ4+nilryQpzd6b4QwTPLRDS4Jq9/5OOeM8vug60qki6ZyfpyVye7k+51gpY8qXZ7WXDXDoPp36lNym4tOjvk+ndRg9yrJBeOT1YVLHklNcrleT3Rye1OSasYm18JLFnVq4vvZzl00lvF3+D2dR0unrrgqjN20d6jB8fdtwYrUr5mNyhzf7HRdRC07f5o92RY/bHGnJye6Xg87wqUZ/wBtOopovprpDq45Y+muXsj1YoYoY16qd/Pc+ZHA478SXg+h02XB6Hp5Mibe+74LKljcY4tb29qdHTJixqpQikvhFhiqMlLf5Mt6fbdo0y08cm1GjxZIRx5JLVW90fQjPVCm913OK0zk9UU5Ig8+CnO1wzGXEpSj8c2evJWpKK3Tt7HHrFWDW2tT4jZRwc1HM9LJPI5S9z2PLk6rDjSVasv+K/8Ak8Ofr3KfvvJPtCOyX5JVkfUeJSlcXv2OKy6JuEfdLikfOXU5Msv6+Rpf4Y/+DS6qWNezThj4W8ieLj66wzhvOk32s7Ri5xi5b6Tw4OvWPAo4+nuX/qZHVnfFnyZU5Ty4o325ZUx7M0I46kkqe9Hky5ZwVxe0n4Os3iWNynlqvhnlhlXUZVCCbV9wM45ZMmZRlKkz1Zceh3H7Vsh6MFnTrTXKL104XUJL8JlHlh036hz32R6OnwxrdVXc445vG7iccnX+jkcXF18BH0U3vCJ4upwTnLUlVEj1Xt9RM9GbrYfp1oXuZmwfKy4d9LSryZy9LgyqoR0yR6+ZKTo25wi90r7BXwp9LmxPXB7WJ9X1OFpSul2PqT1Od+m2vg4Z9EpXOKS8M1OVRjF9Sh6b1w3Oy6yGfC9TpLhWcM/S45YUsVb9zy/pJ44S32L5TX0MbhOXtZ0cdEtN8nx8M8uC+b7G8XWz1PW22Xr/AA19bBklhla7GZZPVyylLZ2ebpuuhLJplsvk65MuKWX2O/wSyjnkhqyvSaWLbbkmWOnKtL5EMkscmiKzw6kYlK1p58HSUlK+z8HCLSdMgPePJlbLydMkE6cXzyZWNw3Kjm09zK2eyOk3aMV7b4KF29ySjGap7hPe+TcY6vj8geWfSRlutmeefRzXG59C6ZeRpj5n6bMuIN/gktcNpJpn005Qdxk4/gmfK8kHGeOE3/lW42rkfNWZrg9nST92qW54s0altGjeDIk9zX1rjy9foMGa63PZF6kfCw9R4Pp9Nn4vgxeLtq9Zi2UjxRi+59XqI+pi9vc+bODXLOM/jHJ6OngrW64Lmg0m3ueaOV4zWTqHkTXCF4/tNYlljE8OeTnJvsdpJt78HOcocGsxK8kk5So16dLfZGpUncTnKTexuObTlGKpbHJyQ0Nmliv4RfEYUn2O2PFlnwqRqGiHC1SOq1T++dLwiWri48MFz7mayw9u2xqMoR/+2TLJSWzOfutPDNJHNrc9Ekr8mGorudZWLHEGmlRg0yAEA/QwZ1jI4ROiOgz1OKOSDUuGfneq6eWDI4tbdj9LJ2jzdV0sepxV/cuGZV+coHTLieKbjLZoxREAKKUQAEEBQBAAAAAAAEAAAUAACkKAAQAoAAoAAtbAhQBSAClIUAAABUABQQoAAAUEAVQABQQBFAAApABQAFUEKAKgAKAAKAlZtKiyIKNmqoqpMaW//ovxYzd8I1V8npwdDmy8R0r5Pdj+laUm37uyM3nI1ONrwY+lajqaSR2i4x2Wx6cnR5YW9Nx+DzTx+61drsTtq9Xb0JODnE4xcY2nu3yl2PRHqqxemlv3sxhjHHkeWcVNPs2Z9VxxY7n6iT0o9PUywS6aEYS963ao3j0yi62+DlPHG/dwT/1XT6Zgh1E9Fb1yd+ok8eF45Nak9NHDo/6WaLi2r22OmeE5ZPWp+kpVq8lwfUh0GD/y6E8b05Ktt8tnk6fqIyyxU78Ue3q+rxP6feJtbVFHl6SUMeFrJFepzYxNe/qIJQjBPdvvwjy5HlWWGLLJLH2a8nbq8sJ9C29px9y3PO3+o+nvJdSjwyo1PN6ubH0+T+xu5Pvtsba/Twck6xt7o8ccOXBnWTPFty33PZkywyx0y2jyyK3gcssZZKtLh/8AJ3m1OKjCNya2rsdumWN9LWLeJywXi6xL+1qqKyuDNblDLtK/5PVkcnBOPbemcOqwReSLi/fZn18ixaablTsDj6s5dRCbrXbtHXqovI9UXUo9hihCPUwtXqV2z2Tgpe6P3R4+SZq7j58Y+lJZG95Kkn2ZqOSc00oxTt7+TpkwSzTi2motb/kzjxSjqq9nVGVc5xUI/etT7I4rZJySel3v3PTlxaIt6Vx+55Jt2k0r+BVj6PTdRLqZNSSjp7I16TWR++/2Pl7J8tfuevF1UpwcYJKXk1KzY9a024p15ZzywlHJcKru2efHKWrm7dnq1VFty4YHHqMsscU0udmfG6nrXDJKEUta/fT/APp6frX1B+n6WGS9Srv/AA//AE+DBavZBv8A7n3ZLcWR01N6tL3k/dPv+EY0wxL58GZ5FF6Yf6JjhKcr/wBmG2tc3axrSvPc6YMTbtK355YThDb7n4R2xpzXvjcV/anpj+7A1ix5c09OGGp95cr+T6fS9C9/VySk1u1HZHij1E/tjn0pcRxY9l+53wVOXv8AVl5cml/yajNcupk45HCMXV7Wzv00Viipaqn5O0IYM81p3ktqO2To4LG3O0aZeTNjzdTNyxW0tmeWfS5FK3d90fV+nQhCemM/a/J7eq6fHPHdU/KKj5XQPGpNZVZ5eqxw6jqJbaVwkj2ZsShlTgc/TerVoe3gn0cP0zw4dnq/JxlkUYpUe3PJxirTS8M87xwyy1NUiKmPFkktd2uyJkx3JalS/J3xycNl9pG1JST/AJKPPOcVLTe35MZ4xlSS2ruc80JY53yjrOTyRjPwgjri6f8AoLU6V7Ey9Mowe7aN4silGKuq4svUZvZpS78ij50otyaozDpYZptVTXhHuhCDersez6d6OHW523JbAfl59PJZJOL/AGOcVlxSuz7fVdM/1bcOJb7Hmy4HjyaWtzU5o+fHqsiy3N6md8XWp5PdsjEsEfVcZcnGXSyTbia2X6evqdNPHlz2lZzzxhLVpfDPl1kxp+H4Is04xq2TrL8NfThWlJsy5NtqJ449ZpS2s7LrFaodaa3pdbk17UZ/UKXPc2/Ttb7smKnY1Fvhmfw9gr/gCyVM1FOiU3uax2RWWvgzXY7N7GHwQccuBTiz588bxyPs+ncDz5+n2vuWXDHjxT0s+h02fdHysilCXwdcGamb+t8eT9V0mTXGmefrcGierszydH1ii1ufSy5oZsDXejjz457G7HyZJNpWb9LQ6tNM5TfuZVktUM8cmM1VpRyWG+T0Tfg82Sb103SEE0R1U+DElBcGJzjq5sw8kfBrqy3qRhyZh5vBh5H4NSJrqpU+S+r+TzucuyJ738FxNeh5a53/ACzLzbcmI4r5dnWGDwieRfa5pzl2NaUlbd/B6XBRhSRzUbvYkuljzt3siHTJDS9jmaZCAAfoUjeyRzTI5nQblOi45K+Tg5rydcCT3oyrj9T+nrPj9SC96/2fn5RcW01TP2UaaPk/VvpupPNhW/dAfCBWqe4CIQrIQAABAUAQFIAABABaIBQQoAAACkKBQQoApCgAABQABQAAKQoAAAUEKBQQAUBMBQpCgEUgAoIAKAAKAABSFAFIaSsCG0vIpR55FtmpEavsircsIW0krZ7cPQydSybIl5SNSa4YMEsj2X7nuxYo4oym4atG7fg37cOP2Uo+Tjjxrqp37njTp0uTFutZj0vqpwjce29oi6v1KUpSs1m6NR6eU1JpLt5OfSKCa1R/juZ8a9enBlyKTjjlffc9M8MOphGbjUuLXc44scMnUP0XSvZs90ZfpcixySpLlmL9afN6j6fLGr5XlHiyRmtqtH6bLOHpt7Pfhdj5+fDFe6CtLlF2pjw4pVjVRtmZO075N5YuDWSG67oksmOc04b7Ghj08npuUW00z39FleTp3iUNW3B5cbnki4pt9z1YNfR5NenUpbOhqWOPTQlLrlgmrhH3Nf8AB6up6RxmpQmlHtaPPg6q/qbzZEowntJN9j6nWyjHG2o+3svJpl8XFOeWc9bbSdJHs6jFPF0MXjVRb3MdN00seacZ0tW6+T29TCS6KUeF5A9GvH1PTRtq9Ox544+myY1HvW5Ol6XJHpIZIy1RavSef/pdQvDM1Y9/RzfTRniclpStNno6SCzp5Z8v7fwfO6lVhcux7fp/UOeF0lt2XY1EsV5HhztZbrVafOx0y/8Aq4uGjydXkl60XW1U0eiORYZqE/8ApyVoaY5dJ6mTqJJSWy7n04Rpb89zxdHCCz5pRTtVTPbbXK2ESsTzRjKmTK1CLl3bs49VNYlKVW9mTFlfULfYGOGSUpylN7RXc8ssjaeyvz3PoZIuMNO23B8vLUZPQ3SMXxuI25yUVyz6mCGLB0vFt8nz8WGUVq7yPTljKMYqfjgQrpGFSTTuL/0c/qfV4ui6XJOcdUntBeZdkcX1KxXrlUVu7Pz/ANS6nJ1WV5pfZxjj4Xn8sqY5RySyZm5y1Sk7k/LLmyNXCHL2dCK/T4U+ZyNwxxww9TLvJ8Iza0ziwqEdc3S8sOcsm0fbANvI05b+Im9Kjvle/aKA1jSjSirflm3Kn723Lwlb/wDpE0ylG7WOH8X+5YYIya9k5LwvahiOmO8jrhfMrf8ACNYpJ5nj4iu67nqxY1GO2GMV5Ov6VY4wzSjTe72NRHPpEsHUqTlUT29T1Ep7TZVDDLEpuCaRmTxTX2blRxyNRUXH2tdz04urbwU5X+TzzhDiX7HCUKuNbAej1lKTvdo3Cb1LimeLBCMZaraPRe3te4R16xRcVb3PPF1F+Bmi3D3M46v6bRFMjUmt/wCBKq+DgpO6I5tSrsB6JTjpUWk/yjGuMYJVycMr3TT4JNtxTRUet4ozxa+6MRTcHHauxzx5msaT2RfVSxvf8DFbxRajJdi425JpcomPJWKzWCUYylLs0Ec8OZ+t7nYnNZM7m96OWfp5Snrx7EnFxkvPcDlkxrJkcly2ZeF63R6NL17cmNbx5WmrsDyPHu01scngg7tHvjHW3ezRmWGm2xo+bk6ePbg5PA1wfQ0U3SDxPwa7Jj5rwyS7kqa+T6fo2tzHp/BexjxLLOEUmi/qZOz0ywKXYLp4PsOw5w6v2pf7OuPqYPlkl0kGtjL6NdibD16nmwSi1q3SOblGX2ys80ull2ZFgzRdxZPF178aenkvpucqPAs2XG6aexr9TltSVjNXV6rpubPnSTxyPdPqMsvu3PJlblzEvHYlawym2tKZ9LDOcY1O1+T5/T9Q8Sao6yzZMm3PgvKVqcnrnoi3bMetCMueDy6Mk3zVknglHl7mcjOvRm6yEmtv4PLlyubdIRxb7nX04peB5D2vI1J/A0edzvLSjLnFLguo5afgaSudlXyxoiiVRs1HS+WdHPDFct/gl0SEVHtudVJvvS+Dj68FxAv6nxBEy1fHopNfJynCX4Ob6mZl55yYnGmjjvuzlJUdee5HFGoy4gSVMidlZfeTI9zEHdHRKzorMcPus9OJVsYjG+51gkiK7wNPw+DnBnSyD4f1X6fpvNhW3dI+RR+wmk9uUfnvqfRehkc4L2P/AEB88hWQiICkAAAAQoAgKQgAAAAUoAAgFIUoAFIAAAoAAqBEAKUnJQBUQAUqIAoAALYFgIAACghQqhEKAAAQKiFChSFAFC3Z0jBLeX8FzUZjFv4Rrj7TXPwg2o9i/BlRbNKN7BN/uenBBS2r8sluNSavTY2947Ndz0xjlnalmkl48m1gmo3E6whJU2jleTrI5Y+nSlSWp1s2dsMMsdqqKfC4OuOElkTR68eDTCbXMjN5GM4sjywUcq9q2dGZdLF36XCdWhHHmgkkk48nq6d+pi9N7Nvdk1cSGDSoLHd1vJlySUpJSbk/Pk7dTFxxwxwrwkdoxw4sWik5JUiDCljhgqUfzRzzqOJ64q4tVR68TxxxpTS32Z5Ms8bm9K9va+Cj5nXY3heqL9kz5mpwnrjx3R9zqEs8XHT7VwfHy4niyNPg3xrNfQ6GcW6XEuLPovpZNp69vB+fxyliaab03/B+k6PPHP06bfvXJLB4ep6BTmnF09Nj6e5Zc0I5XavufTnhnKNqr7GH0SxNZYL7eUu4lKnVY4Y46Xxymjwt5OqcMMfzufQ+owXprJGnapKzx9G448qnP7uyNJHu6Cajg9CaqcNqOPWQi24xW632N9R08oVnjNuffseZ570xq5MUi45LJKEXG1e563COFOWJKLl2PL060dQlM+hmx3H4qrMq82PGskWsquTfN8G8kG8L3p4k6PRDFWN3V9jz5m3Fw2p7UgNfS9XoOTXLPdFtx3VGcUFjhGMVSSNN1ybnxzrw9Xjtt6m7dfhHn9b9Pb+T6c1GUXVM+N1KU8kvdtdGfjU9emeZdRhU2t6uj5s8sX1Cpe1HSWWWJSgns/BhYkoX3Ja1I7y6luKp6ZDL1FxV5FOXx2PmZpNSe54uo69qPo4l7338DiV6eu6r9Tk9KMv6cN5vy/B5PUU5+pL7I/b8nJ7QWKPH9zNRaktUvsjwvLFWOsZK/Wy8/wBsTKU889ctkuDMYucvVzOo9kb1vK0lFqPaKIN64xWnFu+8mXHDl/c+7YUNP3btf2rZL8s6rHLIvt1eFxFf/ZUILVL2tyfldv3PoQ6X08ak6bfnc4dPj9yU5p/9sVsj6HUtSiocJFZc8bxRxynlbbulFcEy53PGvdt2TOUZaE1JWmbxpZIuNKvPgoYMjb0atmdJOMW3ZIdNGMk4zsw4QU3bb8AWck2mjl1GRxjVbs3pjkdN1Rxzwp6fgIzhyc+D0YMib0s8+DBqT7GoY1GSasarpkyXmce3ycsmRRmo3sTKpa2zjkTeRKhB2ceZR4RzdTVpbnTjE43ZwhJqbIOkdLddyyktWmjg7WRMZJy9Syjcmk0mSlJNX+DObVJJpEXtinRUdlifouTe3g5QnKNxfDN+smorsTJNKPG4HTHkcFcldcHCOVym755Omr+k2zzqNT5IO2LNc3fKJF+pNvumcVHTkZcevW0gPTF+5+CzxezXZ5nkahKPAfUP0FuMFUG7VFkpRktgs1wUkbnPVVDBzn/BiG74N5JUzEJJp7AbpN7GXGipqyTdWQVJLkUtjN2+djT2qtyiUm+DbilVGd7I57ogy8Se7VlWKKdUjcZqmW1aYVylhTbVHGeBPsemeTucdVbiJXnXTwdujpDGactjDyNcFBpJuyzSUV5MXe7NZJwbVEGJ03scp3dI26UnRi63KrHpyfJiWM6+rSOcpNlRz0/BHFh5GtjOuyo1pfklfJNQTXkvo1USbdi7F2+CDD5H7m9vKJt5QETrhHRStGNSSMuaCGQ4t0zo5RfJiVXsaiV9mLO0JHli2jrGVmx6U7O0NzyxZ3g2iD0LY0mckw50FdH8GcmKOWDhNWmSErO0dyD8z9Q6CfTTbSbg+GeFo/aTxRyQcZxtPyfA+pfSp4byYk5Q8eAPkgrVGSIApAA7AAAAwBAAKQFIAIUoFICCoAAUEKAAAFAAFAAApCgAABQQoAAAUABQpAEbhkcLqqfZqyPd+CAKoIUAUhUrApVHzsiql+SptmsRU64RpbchLbfY1ofYoxKRVb3NPHaNrHwRWcMNWVI+vhwQVbngwRqVo+phjqq2ceddeDtjwyjfjshUvU0rhcs6y1xqmdKqN0r+Tk6MYrjlSdO1/B0y5Wq0p3dJF6eUNLvaXlnXGoyyW6f4KhqajWlo1FKNbU3yzrJXG1HZHHR6k+eewHLFGcuolcrNZJKMqe8k7TfY7Pp1jrfd8lahBNtKX5CNznjfTJTbUlvt3MZ5rqnDHhXC4qjMJPaSWp/HY10koYZza+6XwaR59Mpx0wTbT3PH1XTqUdW6kux9KXr9OvUv2t7nh6l5Hlc39r7j4fXglFSjS5OvSdRLDJPsSa0ydLYk4vsao+/hzPJGLi7TPXibdpo+D9M6nRLTLg+1jyq9UXZgx5ep6SSyOVtxv+C9L08crp1ritmz3qcZSaa7bhYlC5JJeGuTcZrlmywWBx5ktq+ThHo5YpRm0nf+jMIOeVyd7s+ns1Q+pfHyuqXpyjJrvydoZnmiocHDr3Oc3GEW2ndnbEoqEZVv5I09sJOUWnyjlhjDJlcq+10vydF7cV3uy4caxR0xRWHUMHPI2k5eDVqR5suVYYtL5R86UYff3O/VT1VH+TwdTmi1ogc9dZGX7slrcxlzqmu5XNQxUeCeW5N2TFTqcvpYXK7k9kvk+fiWi5veT4smfM8+bZ+2OyI3SVbvsbzGdb/7b+ZM6waa1S2xrheTivctN7f3M6KKmk5bRXCIN1LNLU3pij1Yl7UoKl57s5YoSydqiv4PUlVRTj+7/wDgBFJLlR+as2lDI6lkySXjgzPI8db3+CrNdPsaxnXeUHhjHRBU+EuTevI61JJ/B5/VbuSdG4TUn8oI3nTpbGVl0RrhM7PJ7edzip3zQg7qcFC1JajkpKftlI5KSjPe7LK1JVX7FG1lWOewySWTImjm4XudcTSVbJgdE6xtLY5x9sXb3Jmlz5PMm07kyDtq1LflGXNSWl8nOD/qfBzk2p2B3cnjgtXdiX2ucTlmlKSRYuXou+ALq1xTXJYL1JVW5zwv3M1jtZbGDps5ONcGMjTWmjCclmbMxf8AXep2UVxpUmZ3lyjU/wDqbcHrjDDHHKf3SXEQPDO1j37EUlKN90d8nuXBw0pbd2AU1ovudIzjDE5Xuzmo6YsxNXjpAdbSg5PeyZEp4dOlJ9qRmWOUcEXJ22xbUEETHBLG13NStRW5mUkpJok5XJLsKpBP1Fb5NTjok9PBhyp88FeW1uA3135I5MKa/gOSf7hFs1qboxdmr2KL6hlS33D42J+ANN0rLFpnNpvkjelEHaaVHFyXAcm0cW92MHRtaTjKe5JMyUJSbJx3JJnKUxg6ORNRx1fIctuRhrUpbhSo5OXyVS8lwWTTZNJG0+GTTfDCNJR7hwj2ZipIuprsAcPkjg/Ic/gmv5Aul+SqDItzSsCenLyHjdfcbWxq/gmq8/p/JtY3R2S+DX7InamPRCex1g0eOEj0Y5JHZl6oHaLPPGaOimB3U6Np6jzKW50hIK7HWFnKLs7QMjrE1KClGmZibbSRB+W+r9F+nyucV7JP+D5h+m+tVPppX2PzL5LfmlQAEAFIEACEUAAAAAAAEUAACkKFAABSkKAAAFBCgABYAoIBQAEUABQpABQAEUEKFULcqj3eyLa7FkQS8m0rJFOTO+qOFVSlk/0i/Ahgk46tNLy9iSjp2tIPNLlyuXycXK3dsmrjr6cpcLVRYycdmqMxzSTTo7PPDJH3L8E2rjLlcaT3NxlpSt2cG99hFlHswu2qPpYFW58vpncqPsYIaqTOXJ04vVHJFuPtOklqat0hCOmPCJvK1Rhp1xyxqOnSm0dMMabm0l8GenxLeTOuTE4xuLbvyBZTm9sauzljjmUXr2vx2OvTtwjbR0yS1VtsByUG5W7f5MvDKWRJzuzpLK4tJLdmIxbfh2B0xYvSdxf7HLKpTzNxhSi+TqoSU17tSPZjxxlBJoRLceXqZ+p0rxxW55F0+acHj7Vye/0XqtKkn3JpU5N/bS7dxUlfE6vFkx6Yy5W1o5QXqR3/AAz2dfak/Hk8nTzSk99nsansVxcZYsrXdH1Oh6hSjzueLPBSjq7o5YG1Pb9iK/TdMpSert4PRJ3sfN6HrXp0zjv5Poxk5O62NRzv9Zx4oxbfkw3JZKctj0Uc5Ri8isJKmCFJt9zz9VjWOMq27nsXNHDrYa8aivubpF/RL68v0+eTKk5O0uD6SOXTYVhxqK7I7EkOVRujj1M16exqerdrg8mRy3snK4vGPB1eau/Y+bKduz09bL3fJ4nF0OM31q1zz5tmeDqM/wDTqO0nsd+oTpnzXOMp/CN4zrpCNG2vH3MymuTfa/P+iKRiqrsv9nrwYXllv9pz6TC8sra9q8nqy9THG/TxJbcsDs3HClqaXwYnm1bQ2R5Xlnknvud4NFZblL1I3W6Mwt3XBmNqzUf6bCLHJTNRnUk6JjipZW0tuTc61Jx7hWvWcpcbCTtqtiNcvwafG+0giS357FhJoyrSWrhnXHG7QFjPTBt7s5Qk3ktfwbUffTNTUYSXpyu+Qrl1Kljypvjwc80k43F7M6dZGU4qT3aR5oP+m0INQyex+SJ6vyc48vYsXplaZR3T1e0ZH6ajE5KdSTsZ5apJkRvVo3Xc7KowcjyTl/SLHK5YavuUd9m9RynDTPUuCQye1xZXkvHQHTG9avhGfdLLcZNfg5xyaccl3ZITcVYHslFqr5o8k7jk4pGo5m92+DOR3UnwyDOeVZIqPB09NwpXeo5ZdOuNO0aeVSarhbAXLkcZxg+EYnO/aayJN33OUnUywdNnXlCTTfGxhTq9jmpPcDpNxvZnOri2jN+2+5VJqgKuf2NP7UZcrFqy4jfFmo0+Ti5bCL3sDq7TpFs5a9+Q8iUfkDbnS+TE5LY5Smcnk3GDrPLWyMJtvgY8csj8Lyz048cVxux8ak158ntWxw9Sj6j6WORUfO63pJ9PLdbPhmZym4cuNnrlLK2ji3Zm/IvY6MHcORlszYG9Vmk/iznE2nRBqk+Ce5IbMNkUUmdFJUc0w9wNOmZcIhL5G/cAoJcSCjJcSFJl42Io3NdrIsjXYqXyaSQFWbwjeu+xlJLjcpFSLo7RkedG4s7MPVGZ2jI8sWdobsD0xlZ1gcYHWAHogd4HCHB1g6Mq9CZjJkUYmJ5FFHzev61Qi6YxXn+rdSnFwXc+LZvLllkm5Pucy3+JVFkBlFBABSMAKgAAFIXsQAAAKAECkAFAAVQAAKQoACgECkKFAAmBQQoQAAVQEXYCFIaS88AEvBraPyyPilsVRo1mIlt8mku7Bm3Y1XdP08eru+Dz+pTb7m5PVFHHJ9xFdb1bnXFDVx+9nmi9jpraelPZFzU+PfjxQpant+DOTHjinp3+UTHmj6dSOKye5rsxeP7Xjy/TjJuMrXB6MbTjscZI6YlSMq9XTupH2ekbk0fI6OGvJ8H6PoYQWn2bo5cvrfF6seKWlbbnpjih3rbkmZTWP27LweWF26Xu/Jlp7Fii/sfJ0jCo0+TMI6Vb3Ot7WVHB81RhQreuD0Sdq0c/UWNU+SDhlTXuSuiYVknK0tmdlF5IN+Tp0uNwST7kNxcUNM4p7/J6Jxb012dhwb71+DZ04xz5XUl9rPM4NQTinJfJ6jEqileyLyiSvjdbBurg0jwPFpjdbeD9BmisyelXR83qMaxxbfJznldfrwS42ZnFFOVWk4+RicXJ6vJrPji0px2rk0j6GKUXji4U5I+n0uZZFT2kuUfn+kaUqbr8s93qrE9WpuXmy/E+vtd2Yn5OXT9THPDZ7tGOozLFJanTotZkdZdTji/dtIsJrJJSa7bHjxy9d6pK1yrO8YzbVKl5JrWR6yNqKbZxyS0VW7MZsrUF8l1mcTJmeyr5Z5s+WL9xnJN9meXJKVO1f7GL63PHj6mWubfY8eXJp4PdPQ004uPyjxZullJN4pKT8cG+OM183rMjlFpdzxQjyevqsWXH98Gl5PItmbZjtBV+Dqo6more2clufT6LBUVOt+xlp6IYdGGlt8nmeCMWfSnB0kl2OM8brgYzryYopuu5ucfS35bKsbi7oxkyOTWoDMZbs2+E+SJRu6NRpvgCRbp1wdYXyiSqC7O+xrE1zVgISknaI5SeR3zZ2jC/hGGlrbQGcjbcdW51xOkcpyjsi+otKA65ZaPcjzvI5NVsdsklKCOaiqpc9gJ6jpxb5OM1pK4u9+TOR/vQC1otcsyvdvxQx7xZI3qdAZvc63sjlVSNd/CKOeXItWnsWE6gcZJqbtHTRKVKKsDomo9+TLlpf5Nz6TIoqt5d0uxyljlGSUuSjuoJ435OWr2tHrhCUoUl2PBkk4zaIiwm1J2dPUThL8HmboKVXfcqtrInF3yiYJp2cYN074GKbSkl3A9Xq3bMqWp6mctVJkT2COznSZlS2Di6RNPco1a0PyZct0RvkxygOlhStmL5IpBHRtJE1GHMy5bAact+SOTdHJzM6m2B2ctq7mVGnb3ZqEW+FbPQsLUNUlsibjWOcLZ6cSPn5OrjFtQV/LMx6mTdyY+tcX6Dp3FU2zl9Ynjn03l3sfLj1rSOWfqJZeXsc+XHXTlymPLOF8Mw1Nc7nZkOsrzvPqYs7OKfKMSxeC6gna3HBhqUexVPyF1vngmpmb7gDpF2VujC+DV+TKiZq7MFtgaQM2W9iKpd0ZSs0BuMu1GtSMItEVlM0rMxO0InVhYJs9WNHOEaO0UUdInaCOMEdouiDulsZlk0rk4zzqC5Pn9T1vaIakevqOr2pPc+T1cZv3PdHTGpTlbPV6euGl8MxeTc4+PjWS7L1mCWDK0+Hwzgm7N452Y7CzCkaMiiwQgoAAAFAgKAHJaIAKQoAAAClMlAoAAFIAKAABSBACkKAACAoIWgKErKo+S2XEKr5DYDe3G5R0glNfJns/JzT0vdX4O2KLe77kqxEm0a9K47cm5cpJH1ui6GOSCnX7Gbcax8Nxa2ao5Ti3+T9TP6P6zjtV8vwefP/wCHMu7xzT+GSc4Y/Ow2r4DbU2evqvp3U9JL+riko/5Vt/JxUbjRuVnEU2VN3sFiZ6+l6DLm3jBqP+T4LeRI5Qi5tJHoWCUdO3J9DD9OcIp8Lu2d8WGOXMkt4wOV5ftuRvpOljCEU1Te59zo8cIJXv8ANHCOGOhKLpo7QhJROX1vHrnNNKt7OMsV7x2s64N1TO2ldim488XJ0uy2OsXu0Zdx5Rtq4ryCuM5VL4I8SyzT4o1OClybwLS6rZdyL8jKWmWmtjtjhxtVCSuS0nVGuMc7yUpAdWFMtXaluhwjEslPTTslq41SiqiqPj/UYuM1Kc0r2o+u5ccbnzuvxp5d6/cxyb4vgY4y1S3s7w327M1FJSaNxW5nWqiwbJPdmJwlF0nR3Uqmle5vIlLZ7M0jhjz5cLuCe3dM9vTz/V+6buSPCk1LyejE/Tlqhz3+SauPqwxuLW9o7qS7HkxZ1KB0hNTdWVLGskkefIm1fNHXJFylt2LKC9PglHhySa37nmnoyeL8M7Z29T0/7PHlvlxr5TAzkjXEX+xwlV8/6NetON6Xf55OU80n9xcRJSdbtNeGeXL03Ty30aH8M6yyR78mJzjp5LlieVyWPDiV7yfyfU+jxfUymrqux8Oc1qdPY+n9B6h488mns1ubiPv5IRjGmlZ4crp7Ue7qb0a0fNzzSj8hHnnka2nx4OE9LeyOkm23aM6W2qW5lSGJOL8jHjadNG6cVtyajNPeW5UZlB8pbDH7XuepackdtkcckdKcgNqU0vatvJzpvfuXDlk3Xg2t7pblR5577URJuB1lG9+fgkpKKUQM1ePfsZi3ft2ZpvTjvs2MbUVKV7NARb7M5Sj7vg6Y1eQ3HF6ktgrj6dcFlj0q0dZpKW25rIlS/BlXjmluyQhr/J6fQc6a4OsIQx7d+7Lbn0zXGHRKbUpHphDHji6SUVyyzyxjC3skeVSn1V/2415Ofa1cwzdUvtxLZdznDBS9bqJUvHdmnLH08G4e+XnsjzZZZcqjfukze1Holnc1t7ca7eTyRxTzTuKs9cOl/px9Vv5ij0RnGK044/sid5Dq8b6K1u0vk5T6Sa3juvJ7puuXql4XYwk275fZdkWc9THzZY5ppNUjOipeD6npRm7l7peWZ/8AK8s25prT5ZrUfNSuxT2O046ItVvZico6UUdY0q3tmMs0rijm5b7bHLXu2VF1Pcl7IzqST3JqRRpy3aIpUc9SK2Qb1bhuxCGo9HpLHH3C0eNpt0ahpi99z1KN8QPJ1Lua0V+xNV7cM42tjtn6mMcMl3ao+SpzXcrk3yyWa33mOTx3K2aUUiguuYAGmFCFUW+xXBrsEZIUgBmZQi/g0QDk8co8bmU/J3MyinyXUYTordkeN9mZ3XJTXRFTOeoqlZMadNibk2ZSApLubTXZmFRtRRFaTZuMovkwo0GkQII7wdGIG0dWXeMjakedSozPKkij2+pXc45uqUVyfPy9XXc8s80sjI1I9Wbq5TdJlwY3OW+5xwwto+n0+Pg58uTpxjrhw7UehYqN4o0dq2Obrj5vXdNHNhflcH5+cNEmmfrcsYqDt0j8r1MlLPNrydvx+xy/JHO9jonsjldNHonKMmnGOlVwXk5MlIDIoAAAFAEKAABQABQJRQAIUAIoAAAAKoIUAAABSAIoBtRpWyiJLuavwgka5+CjNWVRKqXyypSe5FTjsVK+x0WK9zaxbAcVjV32OqSVURpLjcK/ywrthSU05bn1ul6mGPvR8Rucfhm4Sk+WzNmrLj9Rj+p4douXuPoYMkcm92fjYq/ye/pJdTGLUG6M9Y1r9ROMZpq/yeHJ9F6SctTw47+FRz6VdRcfVyUj3pNRSUr+SeJ9eSH0npMUr9KH8Wen0cUY2o34s23SqzEsbl3Ma1I+d1Wucq4RnFFYo+1bnozYrjJM8uXaNJ7/ACX6r2Y8t1b3+D24pKS5s/PRyyhP7uD6vTdRCTTTomYr6kaStF1PUnZyxyU4nXHFcdyJXX7uxzUNTfKplyZNLS38GoSilSluVj2OU2oTSas6a41UeBSyL3VsajBcdgtv9agtjRG9MboRkpLZnWMKKAKjMkYjlx6tOpajqeTqunTvJHaS8GbMWNyjpy3a0s+X9TzPttvWxp9TOT23PJ1blK7M10jy6rbaO2Ju9zjFUjpGLMtV1b07q2zabyJXsYUNtzrDbai6jnJOLp7s3gknceGdJ4nOPNNHDJhlF2nuL6nx2lrj9qPT0rdWnueDH1E4Kp+5HpwZoarW3wTLF2V9HFNpttHDLncm4rZ9zOXqI6bg9zzybjH3bSluy/U+MZt+Kf5dHjyJr/8AJX/ybzz7Ln8nmlKS+TWIk+Dg/c/IyTlLmzm8jj9m7GRGcsYx7bnkyuVby2Ok5ScnqbbOU03uaiODfZH1/oeJ+6bW10fKhilkmoxTbfZI/R/TE8XT6E0tPwLcV7M+fRjUVK34PmZbncr38G+oytupP3Nmcdv2tE3UYi0pW92dFkipNpCWF3twZnDQ1tbCDyqV7IOmlSWxjQldmoJ9vcvJQjmcPbZJzdWSeOaWtLYl+y5FRqMqkrZ2hG5L30meWWSEqSVV3NYpXLeWwHqeLd+60cs8dFeAsnv5pHPJJ+pzt8gayxfpRb4MaX6aSWxmcpSyaf7TqozlceUkFaxx9PDq87WaxZnjjLSlbVW+xXFJRxuPuqzDShJQv8vwRXTDBaXNq2jM0oK59zpkz41BY8Xu+VwefJc1ctyaYnqt7Q2I5yhzyzhPqMeN05fsjGTrYqqtvsiZrXx0m5Sbcm5fBhZZTelv2+ODi+qnJNJaf9nJar72axl7NcIpqT28I0uq7Yce77nCGG1eSdfCLLNCCqPBm+rHpU5Nf1JXLxE0pyaprSvg8MOpblUVZ7cUpyp/b5bRixpXLTzsjUMeTK0oqo+WdseGM5qT9zXk9dQgt/4Od5Z8Xq54unxYfc/fLy+DObJkyJq9MO77s3L3U62Pn9d1eHS8fq35WP8A+Wb4bfrPKY8HVZIa2o8HmcrdmZyTexNaj+T0RzPUdsxq2Zlsw2VGmyNmbbG4G0dIR1GYQbPXggkvcB0wQS/JvROcuUZyTxtVGW5mEL+2b/ZmWnXTli+zX5PLk6XJKTcY7fk66H/lL+SaZL+9mTHD9Jkrt/JJdNKPMo/ydpal/cc3Ku9lMcvTSe8kHCKXNlbXkjkijDaT2N45Jvjcy3EsMkYfJUd0pfsacFLl/wAHL9T4QjmvlGcqtT6dNe3k80ouLpnpnlTrTsc3GMt5yKjgQ6TglunaOZWQgAUAIBlwXbYy4tHSwXRyUi3sbaT5Rh4/kahqNLJXyc3CS+TNtcoq69SypjWmefWi6kZxdexSSDypLk8c+oo80+ob7mx759SkuTy5OpcuDyuTkWKCuluT3O+KFnLHE9eNVRztbkejDFI9uJ8Hkg9jvCVIxXXi9+Oex2UrXJ4YTO8Z0iNufW5tGGd7bH5iTuTb7n1PrHU3WNP8nyT0cJnFw/JfcdcGGebJUFZ1lBxdNbn0vofT+2WRrnY93VfToZla9svJzvPeSThs1+dKenqOizdO/dB12Z56KxmIUACFACBQkWgqUWi0WgMoUWi0BAWh2CIKBWBAUAQoDAhSFAA3DFOf2p/k7R6ZV7pfsi4jz8mlBvnY9KxxTqJt9NJ+EXB5UqKt3X/J3j007+2zeXpJxSm40grkorZJX+CKFsrTiqppGoOK7NsiqsVm3BQXu58IypOb2dP4I3J35Irco09mTS/JuMVtq5PQsUWrVsmmPJSas6aVpTjdm1BauPbdHdQUeFY0cceJzPRHpIs6Yof3f6PXBJxpx38kquGHp8cH7t2fTwYoRinA8kMLcvcfQw49LftpmaO6bkkpx/KEcc47x/hneKWnyZjBL+7a+7IrE5Rbpqmiaz0uGP09+DyZYuO6YGW9V33PPlwJxfhnWWRRW7pHmn1CTdPUvgy3Hzeq6ecJ6oS/Y30+aUZqM7TPQs+FScpby7J8I1nXTdVjWnIseVcPsyyVK9EM04VUj3Yuobjbe5+exZpRk8c3uvDPZh6m/a7SGJr6k255E7aXmzeNqM/dk2PFizNezdx8noWPWkotKXyRX0ccsa/vTOsckHG09j4yeXFJxyHqh1cI4/tt/BuMWPoqSfcy0otuO3k8P/mMKpxaMS65r7VZUx7/AFo3Xc55c7X28ny82VyeveJldTp5d38kXx9D9TOqb3OCzZ1Lm14PM87W64Neu8nbcBlyXkbdL8Hl6nJF7Rdvux1ctFJv3M88ebZi1vjG4R4s9KSjVHnXuktqR1U0uxI07JNrg3ijT3MRncTrjTXJqMusEr4OOVXJ/wDB2v2OkjyztPc0zXOeIxDG1NHa7/J3w4XPLGPlkGseBQrJJXFHg63qrlJo+j9TzLFjWCD35kfn87bnya+J9ajPV9zbZmcq/wAf3Zi9jlKEpPx+RVbeSHea/ZWZ9bG21F2/lGXhS21X+CLBBPYiOWSTnLZUdMPTPNkUeF3OuPEpzUV+7Pp/pIQjD04u/JdR6uk6TD0GD1I49U5KrqzxZsk8eZrC3CM/B9XVHHgjHVuzxdRkwRqlJyre0TB5VgUcmqXjudYRxzbuUY/k5zlKckrv4NQgpN2t0aQTuX/ac5P1J12R0nDTGvOxuaXT4ktP9SX/AAVHkyQ91eCVKEU6pPizvhg8s2nt5a3o45FKc9CuSjwwOU5trk5NtV3s6wnBRlGUd+zMZ8kow9GlUt26/wDkKy4yx6Ztak/AxzTm5JVRzxyljlpvaqYUYxk9U9uAO8HruXjkzB+pJvst2c0kovVKk+DMMuOEHu5N+CGPTjg5T1Ldcnqjl9GMtbjFzf8ACPmS62SioxqKOMp5cr31S/IV9DL1y9T+ktTvZs5Oa+/NNJ802eRYcj3clFFWCC738si67z6+Ef8ApQcn5eyPLkzdRne7peFsddGOP9y/Y5znFcNg1iOHS7e7NONeDHqyX27f7MtZZu/dv+xUblKK4l/8GHmUeCx6Wb52Osejrdxb/I2Dh6s57ROmLppZJJ5JUjvDDvxR7cWL/ttmbykak1yxYIY/+nG35Z39KU5XJ7eDssbpavavk5Zeu6PpotZMjnNf2QOV5b8azHfEmtok6nqcPRr+tJau0VyfE6n6zmyao4V6UH2W7/k+dKbbbbt/JZ+K32s3nJ8fS636pk6m4p6Mf+KfP5PC57HFslnonGT45266OdGXMxYp+CstamypWZSfg3CSXJVaUGzWhrlGlmUeDnPLKT2ZB6cEoXu9/B3eVJU4bfB8rU0+TpHqJxVWLNXXrlLHJ+A4KtjyPNfKHrV3aM9TXoa0/wBzJrl2kzh67f8Adf5HqouU129aa72R53xRy9SD+Cale0hhrbyX2MuZlvwyVJlR1jo7s0lB9zhpmNM12CvQkuxJLY5RlNPdG3lX+JnBm67l1GW14MOfguI9GPS3uYyRUZbM5xkVjBAAECFIwoKAsIELZAoTYpAiOCfYw8SOgoo+Y5NkQSLRWmoo6QiZijpHYy3I7QW52izjE6xZluPRCR2jI8sGdYyI3HrjIZMyhFnFS2PB1/UWtEXyXjNq3lkeXPleXLKbGGLyTUV3OSZ9P6Rg1ZNb4XB058smvPP+q+/0ONYcMYpcI9tKSPNidI7RnX4PNHqxtxjJaZJNfJ4uo+kYMqbh7H/o9yaaLZqVmx+c6j6R1GK3GOuPmJ4pYpRlUk0/k/Zx/wBEnhxZVU4Rl+VZezF/G/F6X4KoNvZH7BdB0qtrDD+DePoenhJTjhjF/CL2Z/zfmMH0zqsyuGJ15ex1X0brNVPHXzao/VqK7FTpE7Vej85j+gZ2vdOC/wBnZf8Ah51vn3/9p99UaqxtXrH5x/8Ah6fbMv8A/Jxn9B6lfbKEv3P1FURxGnWPyGX6T1mJNvC2v+3c8bg47NH7xfJyzdHgzqsmKMvlrcus3g/DUKP1Wb/w/wBNO9DnB/DtHyeq+idTgbcI+pHzH/6NazeNfLolHWWKcXUotP5QWKT4i2GccqKehdH1DVrDka/9rOUscoOpRafyhpjFWztiw6pe7g4yk4K1yWE8kq3dfBqGPa8sIeyLVHTA8CdzypN8KzwKCfInhj2sdjq+wv00Fq9SMn8mfVxyklaR8n0l5f8AJpQX+TGw6vsY8mNU9cX+4fWw4clZ8hxb4lRIxipXJuRNxer6Mnjy8JJnPJ07jvWx5ZZskZLRslxsdcfW9QrTysaY6xjKHKNSaUk9KPPLq8kn/USl+xYzxTlu5RIPRKVu4nsxy1wUlJLyfOWOEpVHI/3PRHpsij7Jtjw9erJC8ikmv2LDHK+LPPGebFvLTL8o6frZJOoJPzYHsjjPRFRj9zPjvrM0mt0qDnPM055VsZMfXh1ME34R3X1DE1SlX5PiRxp//wBP4O8Onj5b/civpz+qKKqCv8nnyfU8smqdfg5Q6eP+J3j0/wABdH1mXJFJt0ZeWbVepM6rp0iqKSqrReqdnKFydTbf5MdTCUcb0bno0qXti0t73R6cXSZMmN6lXz2GYu6/MZZST4MrLLufYz9E4atcNS7NHkXTY5421KpLszSPPincrPVCeh77nneF49zrGUHH5JR9Hp+rjGrWx6l1ULXFHxFOuOD0YcqaqRnF19aXWQezWpHPWlJOOyf+jxrd7bluV0EevJKMt7VmJS0JOErPNkbf925cGpS33QGpZZSTTMLItl3O2SCk/bEi6ZriJNFhKU2lWx2y5o9MlSvI+F4OOZ/p/ak9Z55ObbnL3SfkzbrUiScpyc5u2yKe49zXBmONt7hddYz3qj0RaceDz447nrxYrLiasHTXg9KuTUYnGa0OuWbhl0Ru9yjrNuC0s8snqk7JlzXK7s5+pewSu+OtR645l0+KWZr3PaCfc8KyRhjuW19/CPPn6t5JLtCO0Y3wUbzTcpOUncnu2eNrXJs28l/gzLKoRKMtaeUc5NLukc55XJ2c3K2QddS/JLXcymdIQ89wy7Qajj1JcHt6bqJSSjKNfJwxQ9qXZnbD7W209tkUeuKWXZrg80sfr9TJcK+X4PoR05MajgTUpLdtbnm6mGmowVNqm+4HlxwbyOUeBKEou/J6MXTyjGmnb4JkjrnSVxRUc/RUqcpt1/o8+ROMrlurPb6c/Sk0/b3Rz6hScIy20x/2BzxpY5K3Tlub61Y+kxN4c2qeTnZKvgy8TnKMr9z7JcHOGLFkyOWV/wBOPcDljwvN0ym40rrU3yb6jpulWCN9Sll/x0uv5M5s/Txx1ilNRTtapKj5nUdQpuopfzYHPNlcZyjdtbWjzT6iUntsjck3J8tfijEYU+F+7KM3kyPd3+TvGCX3yb+CQj5lFHojHGlvOJLVZjKEfth+501SlxCjLniXEv8ARl5sS/ubIrp6bl4X7l/TeZnKGWE5KMYybO+PqIwyaNFy/wDciejP6bGpe6bI8WKDr7j2R6mD/wD5K/5NOTu1jjVb1yPVeNKK4hX7HTTaVRk/wj1Y2pJt+1J99jj1fW9PCNR6iN/Hu/4JlTYkITdKOKbX4PR6eiNzjS+XR+fy9d1Dk/T6jJp+PaeeTyZHeSbk/Ldl6WnaPvT67pMLeqUZPxHc8k/rco36MP3l/wDR8vSvyXSvAnCftO9/Tt1HXdV1P35W14WyPPpkzZDcknxndZ0PyNHyaBUTShS8FA1TYAACPcoAmlGXHxsaARhxMnUUi6OW5GzrRGrLqOXPYafB00+SqKQ0cXFoJNHoUVe5rRFvsNMeZW+DalOPyddCi7tFSUpJRe41UhJtbqjSmuDtaxLfTL4OeTJCa2x6X8MyrMmjnKSo1JprimYCa5uT/YRo6USkXUSF38GmCAUgBFARlAUQAIAECgsAIAEA+YjRlFK26ROiZxTNpkajspNnVM88XudIyI3K9EZUdFI86kVzpExddMudY4s+bObnJtms2Vzl8HI6SY5cuWumKDnNJdz9D0ONYoJHyuhw09T57H2ML00cud11/Hxz17oy2OilseaMzan/AAc3Z6YyOt2eWMrO0JAeiGxtHCMjqpfuVMdEdFv8HJPY3FhG6KSxYMWi70RUaTKYL5KtwTgJipo0cluzoDFBLDaoGDjCX3JP8kjhxr7YRX4QrcW0NMbpI4dR0uHqIuOXHGX5R0ci2NMfnOv+gyjcumeqP+D5PlSxyw3CUdLXZn7eS2PmfU/p8OqxuUdsi4fk3L/Wbw/j85Bwcfda+SzUP7XsZnhnCbhupLagsU2q4K5ZSk+GY0zV8G1jnjfk6RlNP3RB6wsV92zXpNdjoske8K/Y1rh2sDzuLJ6a7ndSTNKKfKCuKS4exXGL2O6xxojjXBFcY45N+3k6QnmwZE/cjUW4vg7LJGb91p+UT0x0x9XqdZYKR2rp8iutJzwwg/uSl+OS5MH9So7Im1Mivpb+3dFXT+23Fr9jS1YUtV15PZhanHaVjsdXlh0yfD3O0IRjs+Tu4PjV/o6rGq3SY7RMcoNLh7mvWae5uou/ZucXGO+zTNdkx3hmizdxZ5FGK7nSMUuJKvwXsmOjhf2s74MmTFK9Uq8N7HnjUX9yf7ic5Uq/0ydlyvoKeJqUbUYz7eD5nXdA8MlOLuL4aL67j9yZ7Ok6vDkxvDkWqPnuhqviy9ypnGePTdH2+o6BKTlB6o8o8WTA3tRi8vVx8xN2bjKvyd59O02zmsUr4Gpj04Mkmvk737abZywY999j1rFFRM6rzqPhG4qUuI7nfHi1P4PZiw48OPXmmkuyKM9Li0xWqm/k59V1qitGDnvJGOp6tzuGL2w/2zyKEmzNaiJOctUm2/LN1Zr02uDUcUu+xBmku1saNXY7KMY/LLKKW7dGojjCFPbkT6lYFpX3M4dX18MScYfd8HypZ5SlbZ0kZ3H149St23bOLzty2PnxyyO2OfkuJr6Kjrp3RjLmhhTbZ5snWRwQ5t+D5uTqJZp3J/sTFevJ1UsstuDUJ/5bniU9IeVvjYo9k89dzi8jk7bPM5OzSZKru5bEW7MJ2dYxeyW7ZEVanL4Pd0cVPJcktK8nDHjqDV0+56cH3QjBbLdmke/pMGuTc9oonUQeLqVqa012NPPJyjGFul24PH1vUart8PkivrdJmjji5cuuw9dZMmqaX4SPB9O6mMJNvwY6jq1HqJT1VJ76fBUe/I/UbyzemKVRSX+jn6sMcdPM5c/g+Pk+qc23dnN/UU25J14vkD7rzNY5SS07bUjhoU8Oq9/B8r/zW6TVpeWa6v6kpY4rFpi63oGPRm+pLot4y91UqVnxs/1B5eINLw2Rztv1JWn5MS6jpo7Vf4LDHN53L+zckp5KuqNy66CXtxmF10nxjil5COa9SbrTJv8ABqOPK/7WhLrZ9qOT6rJLuyj0LBlfiP5NLpm17ssUzxOeSXLb/JNMnywa96wYl92eP7Muvo8d3LUzwKNLkqVENfQX1HpofZhb/ZGJfU7dx6eK/J4qRRkNen/zHqN6UY/hHOXV9TPnM0vjY4gqNSlKf3zlL8uyEAFICEFBAUUEAFBAAAIBQAAsAgFBAEUEAFBABSAAAABeQpaXa5IQDUpOTtshABSAAACAWyAAACAUgAAEAAdgAAAAgAA+WVEQsrTaZpM5o0FdEzaZyTNaiNSu2qjjly3smZnOlRyNSJeS2dcENUt+DlGNs9uFJE5VOM17cKpI9MZHlg+x1jI5O8e2EjalueeEnZ2Rl0eiLOsZVseaMvizpB+Qr1wl3s6qVHlUkkqd/BtSvuQeqE7OsZHjxvTtZ2Utgj03ZnhnNTs0pfIHVMqZyv5GoqOykjV2jzqdd7OkciZB0UUjTZz1oavkqNWDnqKpBW+BZnsE/IGhqoy3RlugOrexwyT7GZZN6Mzmio+Z9UwJ/wBSK9x8d9TKOzife6yVwZ8DqYe50aicozLrN/sQj1ml2o2zzuJmjTm9keud7xs2urxvmB4Gikwx9JZenmv8WbjBP7Mqs+UpUztdxtBcfVjGfDpryYleuvTr5R4ceXJDiTR6F1sl98VL/QTq9cMcJw2dS8MjwyXMb+Uc4dX08l7k4HrxSUl7JqS8E1McYxlHdWjvDLL+5avyeiLjVSh/DHpYpPmmQISjPZ/wzUcEcc9Stfgx6TVpOwoTXeS+APbF8bnXauTyY5Pud4Oxg22jVQlHYnpalymT03DhEywZWJN/Br0qRuLN1sNV5nGjD/g9Mo2YcEQck0+VZdCVtOjTVEbKiQ6ueN1PdHR9TjlI8mRW+Dknpe/DMWLrvmzwp7UeV9RJvZHaWCEo3F2cpY9LLIzXXE5N2fQhji4c6peD5anHSryKO/g6YvqWXEpLHp3/ALmtzfVH0MrfT49Umk+yPD608s1qk3+TyZeqlkm5Tlqk+4x5bZVfVxYr3PRDEq3PN0vVR0JSe52l1MErc0jnY276EuUZUU296Pn9R9UhjftlF/vZ87N9TyZOHsWcU19jP1OLCnTTfk+X1X1Cc7jB7eTxPLKTuTsw8hqeM0alJ2zcId2c3mSOU+qS43NsPU3GPejlk6pLaHPk8c80p8ukZUq+QO7m5O5MavBzipS5N1XLCrflmrMWiXZFdbN3RwjbdHRThF+5kweqMbi2jt08HsnJKR4P1qW0Y7eWZn1sp7OVR4pFxNfWeWGLV74tJ7y8/g5S66LWmG0e/lnyJ9UmqXBzfUuqWyLhr7y62cotJ6Y/8nkfUa9nJPyfKfUSe1mJZG+C4mvrfrtHthLbycsnWvS1F88s+ZrZNRcTXrl1DaObzOzgpDVZcTXb1X5I8j8nGy2DW3NvuEzKruXXXCINqTqkv3FN8s5+o2NbA6qKRbRw1MJsYO1ls42WyDrYTV78GEy2FafwCJlAgLRAAAIAICikAAF5IEAAsAUgBEAAVQAAAAEAAAACAAUABCkAApAAFkApAAgAQKpAAABAikACgbAAhQQAAAgQpAr5dlMlKrRTJQrVklKjDlRLKardlW5k6QQR0gqPRB1+ThHY6JmK6x6oyO0JbnkjI6wmjLb3Ql/J3hLyeGOSntsd8eTfczjcr1xauzonv8HmjM7KSpEadlLc3GR53LwajLYD1Rn8nSMzx697OimRXrWQ16ng8qmVTCPVrsuo86n5NeogO2pEeSjip+dzMp77Aeh5mFlbPNfk6QA9EZ2dIyOCNpvsB6FI0mcEzpGQG+TEjdpka2CPHkk0zi8ifc79RA+R1WR45Pc0O3VZFXJ8nM7s6ZM7lHdnnlKzUZtc2qMM3JGWVlKAT4D+4ojRqEmtgk2bhicmQ1pNE903SVnpxdI5Vex78PTQg1tuGez58OllKrv9j24uncUtqPbGMV2O0dKXBPrOuGJTXc7VvvRvayWkMNbi9jeNqS3RxsqlQV2cEnsajGjip7ckbct1Joyr1pV3Oim++6PJDK1sztHJZdTHVqLIpuGzJqTQbTJVbUk0ZaMtOJNRkGYkhKajuzzZuriu5UdJxS5OGScUuUebN1Wq93X5PJPOmXEe99TGHEjz5ess8M8xzeSzUiPTPO2Y9WTX3bHnczDm/Jo16ll09zD6mXbZHn1WZ1IYmvQ88/8AJmXmb5dnFMWMTXZZDXq/J5rZLYw16/XSW5iWe+EedfJbGGtOUpDT8mdZNRR0UTScUcNQ1BHd5KRlzbOWqxYNddY9Su5yequCaZMGujzfNmHlsix/JrQl8gYc2zLtnZRiWi6jhv4LUvB2A0cdMl2IdxsTRwJZ3aTMTxf4sujmLI4yjyiWUasajNWKoDadDUcy7Ab1DWjDMhHdTVDWjhbKmMV31Iat+DipfJpP5Jg6pplOaNJEVpGkYV+TSA0RlXyHSAgJYsguzISylAEFgUDkgFBLFgAAAKQBFBAAKQWBSAAC2QAUlgAAQAUEAAAAACAAUgQAAUIAAAAQIUgUAIAAAQABR8oWCBpqyNkBQAKgipHSJlG0RqNo0nRhMpG42pG1M5C7C69MMldztDKeJfk2p0ZxdfSx5TrHKfMjlpnWObcmNzk+kshtZD50c1nVZSYvZ7fV35Ksm/J41ks6LJsTF17PVKsp5FkLrGLr2rIiqavk8iyFWSyK92smqzyrJudYyIOy2OsTjGW25tOuAr0KRtM4RkjpZEd4mtjjGdm0wO0WbPPqo6QexRnPDVF+T819RyaZNPlH6iW6Pm/Vfpq6vDqx0sq4+TfGs1+YeTUVMzk6fLhyOGSDjJdmVRfc3jlqtmJcHWMVTs0oIHZwhCTOscLvdHeEa+DaiTU9rOPCtu568cIrbhnKCosJPXuZ0x3TrIkehNI8Upe/Y76tkRcdvUo0pnmc65Obyu/aFx7XmS5Y9eL7njTb3ZpFMeyOWJr1YnjUqL6sV3Bj2+rEqyR8nz5Z0c31KRFx9V5IP+4izqPc+Q+rRh9UMPH3P1kVyzcetxf5K/k/Oy6hvuc3mfkvVm2P1Sz6ladoxPqFFe50j8xDq8kH7Ztfgzk6nJktSm2vyXqzsfW6r6im9MHfyeGfVSZ49flkc0i4mvQ88nyzm8hx12TUy4mu2oy5HK2FbKjbkTURp+Cb+Co1YM7+CpSf9rIL+5bXk1GFx4I8bAmxJOjWj5GmMV8gc9Q3N1/JpIaOe9DS+TbC4/IGdKCRXvsVIgtE7izKA03sERl4KFghQKqJYsEAEKAAFlAABAw8cWaKRXF4323Mu0eiiNJ8o1qPPs+diV+52eOL42MuFIaOTIzUl5IUQWWyIqCZr5RmkxwQdFLybUvDOKlfJuJMV1RtHNP9jont5MqthjZkaoqICcACggCqCAItiyAKpAAgAAAIUAAALYIAKCAC2OSCwKyCwmBaJYbsACAAAAEAAFACACkAAhSAAAAAIBSAAAAAJ3KQD5VkANKFBUgAAINI0mYRpMK6Jls5pmkwrVjglgKqka1HOig10UjSkc0aIuu0ZnVTPKmdEyNa9MZ7nRTPMmajImLr0qf7G1KzzKRpTIuvRrNwlXJ54y8m1J9iNa9UZo6xkeRTOkJeSNa9amzopnkjk91WdI5NzKvRFu7vY7wkeP1KOiybAetTOkJnjWRPudI5KIr1No3GVUeZZNSNqa4A9Otad2WLtHklko7Yp2io8/1HoF1WO47ZFwz8zkjOE3CaqSdNH7RO0eD6j9Ph1K1xSWRd/Jvjyc+XHX5uMXZ0jGjU8bwycJqmgmvyWsSNJWb4OeomqXlIjWO6dmXOpeDlfmVmZKL8jFdvVjflmvVk+FR5koR7Wb9UYOzf+TGpI87yt9zLyfIwer1aMyzPyeR5V5MPKi4mvW8z8mHmZ5fVsw8jLia9LyvyZeS+55XORnUy4zr1rISWVeTy2/JLLjOvQ8q8mfVOJC4j0JuXDRdL8nBM6wn2YRtxvuNPyBZEVJG7VVRgWQbikuDoqfY4JmlNoDuqRW1XBxUzakn3A2pJGpSdcUc0125JKbfciq2Zsw5C+xRbZGi2RyCJX8gJiwKlYZG9iWBQ3sQAG6TIuWGEBbAIUUAhBQQJgXihZAUUEAApCxVuiAA9nTIBqyMlgqAAIJpTVHOWPbY6kLo4OLRmvB6X8mJY74LKOIvyVpp0yNFQo1G+xi6NqQHSHPg6L42MxSZuKsyqrfkMrTXP8kmQZAsFUBAEVEAChSAIoJYAAAChbELfkBYFEAoAAAhQIUgAoIAKCAAAQCgAACACkAAEAAAAIEAKAAIoAQAAAFggCPlFNOJk00FshQAIUCiyADSZbMFQG0zVnOy2RdbsqMWVMLrdlTMWVAbs0pHM0mRXVSNKXg42W2g1rupmlI4JmrJivQpm4zPNq+SqRFeuMzrGZ4ozNLI7Ji69qlua1nkWQ0snBMa17VlNLJ25PD6lPk2shMXs9scm5v1TxazanZMXXtx5qkdfVuqdM8EXbO8ZEV7Iz8nbFKu548eQ6wmB74yOl7HjhM7xkEc+r6DF1cbkqn2aPi5fp+fFPTp1Ls0fpIyEoqSLqY/MS6TOl/02cniyXThK/wAH6hxrlWjnPDCfZDsY/LStOndnOWTSffz9FBO1FHly9HCUftNadXyNcnxEXPwfTh0qW1F/TLwNOr5embJ6cj6j6euxl4Pgdjq+Y8bI4NH0ZYfg5yxF1nq8DgRwPXKFHOcaRrWa8ziZao7MxIrLmGVoyVhQiWL2KjQTMpNm4R3thHZcFMlMCpggAtlMgDVhMyUDamRsyEwLZVwQNlFsl/yQAWyryQtkAhbI2AsEAFKZTLZQIAQUWQFFBLARSAWFUDsSyCglgIosgKKCCyKAWLACyAopCgDLSlyYeOl8HQtkHmaoNNI7SguVwRRs12TExTrZnora0ef0zvidbMlHSOTtJX8HOf3bHWUNUbRw7kADkFAEAFAIBQQAUEKABABQQoAAACkADYAAAAAAAAAgFBABQQAACAVkAAAhQIAAgACgCGtXwRWQLAAgAAAgR4SNJlBWmHGiHQNWBzBXElFEKAAAAApCoClTMhAbs0mcy2FdDSZzUi6iGuncpzUjaZGmjdmVuVEaX5CYoVRRbo0pGHuy1sRXTUaUjkthYHdPc2pnBM2mRXohKzrE80ZG1MyuvVFnWMjxrJ5OiyExrXrUztCR4YztnaOQjT3RmeiEzwQmdY5a3Ir6EclHSE7PAslnaE9uQPXdmXSMQnZZSREZyq0efQqaZ6XK0cZclV5njp7GXH4O7qzHcK56djnNI7TdHnnOgMtJo4ZKR0lk2PNlyWajNrnkaOOWS4JkyLUeWeW5WbkceVacjLkYcm3sVQk+djbnajkZ3fCOyil2s0NTXJYpPl0dIwS+TVhk1ApkoFBABoWZKQWwQAUEAGrIQAWxZCgCkAFBABQQACkBRQQEFBAAAIUUpAQUgAAAFAAACkBEGAAowAVAWQoAWQBVAARU6Fb2jJpOiWK2o2VRo0qdNHWMdX4MK5Rk09jlNpyfY9GWDhGzy2bjIAQCgIrRRAQAUDkAAQAUEKFCkL2CIDVbGQBSACggAoIAAAAAAALKo2ZewFsEAFIwAIUgABgAACAUjFiwABAKQAAAQAAAPCACqFIUgEaTKCjLh4MtNHQoHEHRxTMOLRRCkAFAAFBABSkLYFs0pUcyhXVTOimjzWaUiYuvSp/BpbnmUzayExrXfYjOWs3qIutlSMJlsDRpMxZbCulmtRx1GlIg7KRuLOMWXURXrjI6RnueKMzrGRMale2GQ2p73Z44zOkchMale6E0eiMrR8+E+53xzI090MlFlk+Tzp2SbJivR6nyYlP5PI8zRzfUUXEeyU9jn6lHkfUWzDzeWMTXqnlTPNPLb5PPl6hLueWfUdzU4s3m9eXMop7niy9RfBwnklNsyoSfOxuTHK8yU5MRx3vI2lRTTnaJJcFFgiBSACggAoBCClICiggA1ZBZAKUgAoIWyACAopexktkFIBZQABA7ggAoIUopAQCgAAAQCluyAAACIrICFVQAQAQpQAsAAGQIoAAFIAAshQNKVI7Y8+n8nnBB6c+f1Fp00jzFu9mQAAOSgWyAC0QIoEKCAAAAKQADSMlsDZhiyWBQBYAAgFFkAFsEAAAcgVOhJ2yAACAAAAAAAAEAAAAQpAAKlZXjn/iwMgri1ymiAQAgFAIB4gQFVQAEUABQoAAAAZlG+DDVHUjSYHIGnGiFAEKAKQoEKAAKQAWy2QUBqyqdGSpBXVZDamjzlJi69KlZTzKTXBpZH3Ji9noQSOSy+TcZryRrW05J8mluYtPuaTQXW0zabMJJnXGldEVU2bjIriiKD7EWOsclHpxTR5FBo6Q2M2NyvpRyKjnORwjOlyVSsjTM3yeXLPej0ZWfPz5VF7cmpGOVdHlUUefJ1PNHGTlL4Cil8m5HG8kc5zZVDu9ylKxpwLJYCKCWAKCFQApABQQpABAUaFkIBoEAFKZKBQzNlAAAAACCggKKCACggAoIAKCACixY5YApGALZAAAIUAVkAC9qABAABRSAAC2SqAAAAABYFIAAKQBFIAAsAAC2QAUEKBQRFsKEFgIAEAoIAKCAClIUAQWAABAqggAtkCL+QICkoAAAgAAAIAKCAAAAAIAABAKLZABpyk1Wp1+TIAAhSAAAEeEABpQAUCkKAKQEFBCgAAAozKHg0Uo4tUDq42YcK4KMlBAAAAoIUAUhQLZUzIQG7FkLYCxsQoAEooFTLrfZmQF11jmaOkOo3PMLJi9n0V1KNLrFZ83UxqM9Wu76662DRn9XE+ZqQv5HVe76a6tXyb/WRSPkpvsbim+R1P8AR7MvVue0Tz8u3uyfgpfjF5WrQImAyAAAWyWABSACghQAAewFBABQCAUIACghbAhSACggAoIUALIUCggAoRABQQAUEAFAIBS3sZKAAAAABBAhQoAAKhVEKmABexAAsgAtggAAAAUgCKCACkAAoACgCdEYApChAAAEUgApAAKCABYAALcMAAUgAAAAAAoCFCABQqAECKAQCggAAAAAQAAAABAKQAAAQCggAAECKCWArxAAKoIUqAAChSFAAACghSAUgKKCFAzKNmHFo6gaOIOjh4MPYqIVEBVaYTogIKAAHJbIAKVGRwBs1RhM3FhUoUdErGkmrjlQo7KHwV4xpjgQ6ShRii6ipNnRY0uRFUjVkQSS7FIXkAWyAClRkWQaIAAFgAAABQQAUAAUENbUBBZABQQAUpLCAoIAKCACgWABSCwKLIAAAQFAIQUAhRQEAAAAAABYACAACgAAFsgsC2CACogAFBAEVgAKgKQIFIAKCWUKAEIigAoAABYBALYIAKAABWQACksAUgAFBCgAQoACwAIUgFFggFIAAAAAAgAAAGAAIUgAAAACACggAAACAABYYAHiAAUABQKQBFKiAKoIUAAAKCFIBSACgAARpMoKMOD/ACZaOoq+Ro4lOmhDQi6OYOmhEcGvkDIFAAAUCFRqMb52LoXkBGdM6KdnJwa4FPwTFlelZEg8lnnWrwaVvsTF7NTlfYkVW5UilS0AARQiFAWUgIKCFAAACkAAoIAKCFAFIW7AAgAoIWwgAAoAAKCcloABZAKAABSACggAoBAKCFsAAAAAAAAIAAKqBAAKQBFBAFaRGCAUEAAAoAhQAsWQAUEKAAAAABAAAAAQUgBQKQWAAsACkAApABQQAUAgFBLAFBCgAAAAAAEKtwAIAKCAAAwAIAAAAAAAAQAUjFiwAIAKQAACFAgACPGAQrSgAIAAKoIUIFIAKCFChSFAAAAUgIKACgUhSAACgUhQJSY0IoAzoTKoopQAIUgFIUAACgACCggAoshQFgAClM2UAALAFIABSFAAhQAACKCFQApAFCkARewsgAoIAqgAAAAioEAApABQQBVBABS9iAAAAKCACkCYAoIAKCFAhSAIoACgAAAAAAAgAAAAApAABSAKoIAgUAAQACggAoIAKBYAAAABQAArVEAAAAAABQQCkAAAAAAQCgEApAAABAKwQAUAUA7ELZAAJuAABAKQAAWvlEAQBAFeMAFVQQpAABQKQAUAEApAUUAEApAUUAAAAQUAACkAFBCgCkKUAAQAABQQoAAUBXyQAooAAAACghQAAIAAKBbICIoIUKAAAWyAC2CFAAAAUgCKLJYCqCAIoIUKWUgAABBFFkAVQAAAAQAAVQyACgIgRQ0QoUBCgASygAAEAAAAAAAAAABQAABABSFIBQQoAAAAAAAAAFIAAAAAAAAAKQAWw2QAUEAFLRktgALAAgAAAAAAAAAAAAQAAAuQALZG7BABSAAAQAAAABAikACgAA8YAKoAAKCFAAACggAoAAFIUAAAKCACgAgAACghQKCACgAAACigAAUgIKLIABSFKAAAoAsAUzZSIAAKoIAKCFAAAAAUACAIqAFhQAAAAEUEKAQACgAAoIAigECqLIUItkACqQACggAtghQCZW77EAApAAAYAAAIoILCgBQABAKCACggCKCFAIAAAAAKiACkFgCggAFIAKAGAAAAAgFAFAAQoAAdgKQAAAAACDApLBAKCACggAAAAAAFggAAAAQFAEKQAAABCkACwAgAQKAADxlIUqgAAoIUCFAAAAIoACgACKAABSAKoIUAAABSACgAgFICooAChSACgAAAABSAAAAighSKAACggAoIUAikAApAAKCAUAAAB2AoIAiggCqAABSAIoIAqiyADRCFAFIAKQpAAACKQACgAKAAIAAKoIKYApAEUEAVQQoQAAUAFhAAAAAAAAFIABQQFApAQUEAFAAFddiAAAAAAACy3RABd6shU6IAKQWAAAAAAUEKA5I9i2SwAAAAEAFBAKiOuwAAAgAAAABQAAgQAAUAAAlgAAAABAB5AAUUEKFCkAApCgAAAAAFBCgCkBBQQpQAAFQFggAAoFIAKACAAAKCFAAAqBSFCgLJRVU723IAABAABQKQoAEKAABBQQoAEARQAFAAAKQoAAAABYAABFBAFUEAFBCgAABSAAUEAFBAEUAAAABSABVIAEUW65AAAAKAWAAAAFILAoILCALZABSACgAAAAAAsAAAAQAApABQQACkAFHcgAoIUACACghQABAKAQCghQAIAKCAAAAAIAKQAAAAAshQAsgAAEAoIAKAAIwABCogAMAAeQAFUKQoAAAAABQQoQAAUKQoRSABQAAUABAAEVQQFFABAKQAUAFAAEApAUUAEApAUUEAFBABQABSAEApEAigEKqgAiBSFChAUoAAgAACggApAAKCACgAIFFkCqCACghQgAAoAAKQACghQAACAIUKAhSgEAQUgAAAAUEARQQoUAAQAAAAUBSFsgApAAAAAAAUAAAAAsAAAgAAAAAAAAAAAAFIVAQFJQAAAEAgwIAAAAAAgApAAAAAAgAAAAAQDRLIWwBAAABAKQADygAKAAoFIUgAAoAACghQAAIKCFKAAAoIAKCFAAAAUhQAAIAAAoAAAAqKCAKoICIoAKoAAiggAoIUKAAgAAqAAAqKzJSKFIAKAgAAAAAAAAACACBSACghQAHISAAMAUEAVQQBFBChRAAoAAAACAAAKCBhFIAFCkKABCgAAAAAQKQAVAgAoFgAAAAIUAAAAHAAFIALyCFAAgAoBABSACggAoIUAQAC2LIALZAAAAAdiAAAAAAIBSFZABSAABY5AqojdsEAABgACAUhSAAAAAAHlBAVVAAAAACkKABCkAAFFAAApAAKCAUAACkAFBCgCkARQQEVQAAKQFApCgAABUCAAUgAoICC0BYCBSAooIAKACKAhSoFIUgFICilIgRQFJYAMgAAAAUgKKAgQAAVAoBFAQBFBAFUAAAAECkAVbBChEAAFQIUKFIWwIAAAACAAAFIAKCFAAAABwUCFICiirIVOiCFHcgFAAEKCAUpC2BGgUgAAAAAAAAAAAAAAAIBQQAUgAAAACFIBQQAAAAAIBQAAF0QAAAAAIAAAAAAACAUgAHlKQoUABUAAFAAAKQoAAACkAFAAAAACkAFAAAAEFABQAAApCgXsQAgAAAUgKKCFAAAAAAKCAiKACqAAAAAKCAgoIUoFIUCiyWSyCggAoIUAAQCghSoAAihSACgAIAAAXggRVAARFBABQQoAAAAAUUEBFUEKAFkAFBAEUEKABCgACgCvgyABSFAAAAAAABAKLAooWACAUgAoIAKCAAAAAAAoBAKCAAAAAAAAWQCggAAAAAQCgEAFIAKQAACFAAgAAAAAQAAAAYAAhSAeYAFUAAFAAAAAAABQAQAAAKQFFBCgAAECkKFAAAAAFAAAAAAAEUEKRQAFAABFICgAAFAAAAAApABQQoABAIFAIoACgCACgAgAAAACoFICCggKqggCKAgRQAoEKCAUABAABQABFAAAAAAAAAAAAAAAUCkKBAAQUWOxAKAAAAAAAAACgACAVEAFIABQAABABQQAUAgFIUgFBABQCAUEAFIAAIUAACAUEAAAAAAAsEAFBC7AQAAACAUgAAAMAAAIAAAAA8wAKoAAALWxAKCFAAAAAAKAAAAAFIAKAAAAAFIUAAABSACghQAAAAAiKCFKoAAgUgCqCAIoACgAAAAAACCiyFKKLJYAAAgFIAgAAKCFKAAIAACrZACikAAoAAFsgIgUhSgCFsKAgIigAAAAAAAAAABYKBSAiqAAgACgAAFgAAAUACAgoIUACACvcEBRQAQAAAAAAAAAAAAAFDIAAAAAAAAAIUgApAABUQAUgYAAEApAAAAAAAAAQCkAAAAAAQAAAAAoAAQDzgAqgAAFIABSACgAAAAABQAAAAAAUgAoAAAAAUECKAAoAAKCACgACglUAKAQCghQAAAAAIFIAqggCKACAACgUhQIUgCqACAACgAAikBVsRQnYpCighSAEClEAKQECFsoAECKBYIoBYCBQAqFIUIAhQHAFgoAFAhSAgoslgoFAIAAACwAAAAAAAACgACAUgAFIABSWAKCACgEAoIUAQACggArZAAAAAAAAAKAAEAoIWwBC2RgB+QQC0AAAIAAAAAAAAABAAAAAAEILZACgAAPOCFKoAAAAAAAAUgAoAADuAAKQAUAAAAAAKABCgAAAKQEFBAUUAAUEBBQAUCkAAoRCCggKigAAAAAAAFIABSFAAhQAACgAAtghSIAAKFILArABQAIBQAQAAAAAFIAEWwQBQpClQQACiAsAAARFIWwFQpAVFBCkAqIUAQCyi2LIEiCkLWxCgUgIKAAIUEAoIUAAAAAAAAAUbEsCkAACwAAAAAAAAAAIABSACiyAAAAAAAAAKEAAFIAAAAEAAoIAgAAAAACyFAEAAAAAQpAPOUgKqgAAAAAAAAACghQAAAAACkAAoAAAAAUgAoYAQAAVQQBFBChTsAAgAAqkAIKACgUgAoIUIhQAAAAAAigAKgAUAAAAACgACBSFAAAigAKAAAFIUghSAooACAACgAIikAAAoCoUhQgAEUAaqjIAAAAAQVMWQFApAANJpGQBbABAAsBQABAAFAAEFsgBRQQACk/AIBQAABAKAQAUEApAAAACqQAIAEAoIAqggCBSAAAAoACIAAqgHIAEACK0QAACAAAABpNVTX7mQAAAAgAAAAecAFUKQACkAFAAAAAAAAKQAUAAAAAKQoAEKAAAAAAUAAAAAAAFBCgACgQCwAAAFAAQAAUAARQCBVBCgAABbIABSFAAEKAAAAAAUgBBQCAVAEKKAAAACKQAgFIUKAAqBSAigAAosgAoICooIUAAgRQAAAAEAAAABQAFkFIAAKQFFBCgAQoAAEAAAAAULCAIKQAAAAAACgACAIAKQAAUgApAAoAAgAAoQAIFBAqkYAAABAEAApAAKQBQABAAlgUgAAAgFSDQsWB5wAVQAAUEKAIUgFAAAAAAAABQAAAAAEFABQAAAAAAAEUEKRQEKUAAQUEBUUAAAAAKQAUABQAEFIAUCkKAAAQAAUABEAAUUEAVQAQAAAAKBCkBUUgKFAAAAAFBAEUEAVQQpAABUAARQAAAAUUEARohAQCkAVQCBFKQBQABAABQABAAAAAAKQAUgBQABBSAAAABSAAUgAFIAAAAUAIBQELAAAAQAAAAAAAAAIAAKEKyAAAAAIEUAgAABQABAAgFIAFAAEcAAFAAAAAAAFFBCgAAAAAFBABSAAUAEAAFFBAEUAAAAFUEAFBCgAAAAAAAoAEKQAAAAKUAggAAAQAKFAQAUAEAAFQAAUAAApAEUCwRQAFQAAUABBSAFApABQAEAARVIVEAFIAKCAIoIAqgECKg2AAKQACogArIUgUAAQAAFBChQABAAgFBCgAAAFkKA7AAAAAAAAAgAoIAKCFCjAAAgAAAAAAAAAFvYhAEarYgsgFIAFAAAABABAUUEAAAAAAAAIEACgQABQhSBHAApVAAQAAAAAFBAAKAVAAEUAAFIAAKAUAQoAAACkKAABAABRQABCgAAAAAAFAIBQQpAABUAAFCkARQAFAAQUEAFBAUUAEAAFQAAUKQACkKAABAABQABBexACiggAoICIoIUqgAApACAACikAAoH5BABCgAABbIAAAAQAAUAAApAEAAAAAFIUgApCgACAUlgAAAAAAUAARQQBVsgsAAAEAQAUEAFIAFAAEAARQAFAAEEABQAAQAAUAAAAgQAAAEKABAFALAHAAAUEKAAAAAFAAAUEKQAQpQAAAAAAAAKQoAAAAAQUEBRQAAKQAAAAKQoAAAAABSAEAoIUUABAAoVChgAAAAAAAACghQAAAAAAAUCFDAAAgFBABQCBFBChQAEQABQKQACkKFAAQAAUCkBAAAApAEUEAVQAAAAQ7ghQAACgAKgACBYAAAAAACgACAAAqkFgAALCAIAKQWAAAAAAKAAAAAgCAKoBCCggAAAAACgCFAgACAACgAAAAIAgAAAKAAIgKRgcQAFCkAFBABQAAAAAAACggFBCgAAUAAQAAUCkAFABAAAApABQQFFABAABQKQtgAQoAAAAABQAAAAAAAACgACAUAAAAEAAFUhSAUpARApAFAAVAAAAARQAAUEBRQAEAAFAAQCkKEQpAFUCyBFABVAAABCkQAAUAAAAAAABQQBFIAFAAEAAFCkARQBQVAABQQXQQBdmRhQEKEAAABAFUAgApAAAAAAACkAAAAAQEFIABSAFQAAAAgFAIBSAAAAFAAQCFIAAIUcgAAAKAIAAKAAAIUXsAAAAIBSFAAAAACgAAAAAFIAKACAACgAAKCFAAAAAAAAAoIUAUgAoIUAAAAAAAAgAAooIAKtgQAUABAAEUKQAUEKAAIVFBCkUHYAoAAAAAABQAAAhSAIoICCghSgACKoILCKQpAoACgUhQIUhSIAAAAQKoIAKAAAAAAECKCAKouwAAIUIAgAFIAoUgAAAAAAABAKAAAAAAAAAQAAUCAAIAAKAAAAQCggAAAIAAKAEAoIAAAAgAA5AAAAAAAAAFAEKCgAAAAIAAKAKAAAAAAAAAAAAAACghQAAAAAAAAKAAAAAAAAUhQAAAAAgAAoAAAAAKCFAAAAUgAoIUACACgAgAAoAAAAABSACghQKCWCC2QAAACoAAihSACggAoIAighQoAAAAKAAIBSAACFCAFgKAAIFIAoAAAAAAAAAAAAAAAAAAIUgAAACkAAAAAAAAAAAAAAAAAAAgAAAAAAAAAAgCKCAABYCgIAAAAAADiAAKAAAAAAAAUgKKCACgAAACAACgAAKCFAAhQAAADuABSAAUEARQAFAABQQoAEAFBCgAAAKQBFBARVBClAAAAAEUEBFCkBRQQAUEKEAQoAAACkBBQQFFBBYFBABQCAUAEAABQAFRbBABQQEVQLBQBCgBZChFIARQWQpUAAQWyAFAAEAAAAAFCkAAABAAAUEsAAAAABVABZAAIEUABQAAACAUEAFBABQQAUgAFBAAKQBAABQAgFBAAAAAABAEAVSAAAAAAIBSCwByAAABAooIUAACAAAAAKBSACgAgAAoAAAAAKAQgoICigAAAAAAAAAAUgAoBAKCFIAAKAAAFIAKCACgECKAAoAAKCACggCKCAKoIAighQAIUACFApAVBQFaMsC2CAgoICooIVEUFkAFsEBUUEAFsEAFKQAUgbAAtkAFBAFUEAFFkBBQQBFBBYFBBYFBAFUEAFBABQQBFBLKFACAUWQBFFkAVQQBFAIBQQBVBABQSyhAEKFAQAUEARSAAAAFUEAAAAACAWxyQAUEAAAAAAAIAAAAAAgHMAFAAAAAAKQEFAIBQAAABQABBSAACghRQQoAAAAAAKQEFIAUUEAFBCgAQAUEKAAAAAAAABQQAUELYAAgFBABQCAaIAQCkAAAFApABQQAUEAFBABSpmRZBtsyQAWwQAUAgRQQFVqyEKAKQWQUEAFBABohLFlFFkAFsWSwQUWSygAQtgAQFFBC2AsAWQAQoQBABQQoUAsAAABQQABYIBSkAApAAFgAUEAFFkAFIAAKQAAAAAAAAAAAAAAApLFgAAAAIBQQAUgAAtkAAAAAAAIAAAIUf/Z" id="175" name="Google Shape;175;p1"/>
          <p:cNvSpPr/>
          <p:nvPr/>
        </p:nvSpPr>
        <p:spPr>
          <a:xfrm>
            <a:off x="1259681" y="-108347"/>
            <a:ext cx="228600" cy="22860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pic>
        <p:nvPicPr>
          <p:cNvPr id="176" name="Google Shape;176;p1"/>
          <p:cNvPicPr preferRelativeResize="0"/>
          <p:nvPr/>
        </p:nvPicPr>
        <p:blipFill rotWithShape="1">
          <a:blip r:embed="rId3">
            <a:alphaModFix/>
          </a:blip>
          <a:srcRect b="35249" l="0" r="-374" t="0"/>
          <a:stretch/>
        </p:blipFill>
        <p:spPr>
          <a:xfrm>
            <a:off x="3066409" y="2177636"/>
            <a:ext cx="6130217" cy="2965864"/>
          </a:xfrm>
          <a:prstGeom prst="rect">
            <a:avLst/>
          </a:prstGeom>
          <a:noFill/>
          <a:ln>
            <a:noFill/>
          </a:ln>
        </p:spPr>
      </p:pic>
      <p:sp>
        <p:nvSpPr>
          <p:cNvPr id="177" name="Google Shape;177;p1"/>
          <p:cNvSpPr txBox="1"/>
          <p:nvPr/>
        </p:nvSpPr>
        <p:spPr>
          <a:xfrm>
            <a:off x="118411" y="2177636"/>
            <a:ext cx="3112458" cy="2947131"/>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00000"/>
              </a:lnSpc>
              <a:spcBef>
                <a:spcPts val="0"/>
              </a:spcBef>
              <a:spcAft>
                <a:spcPts val="0"/>
              </a:spcAft>
              <a:buClr>
                <a:schemeClr val="dk2"/>
              </a:buClr>
              <a:buSzPts val="2800"/>
              <a:buFont typeface="Arial"/>
              <a:buNone/>
            </a:pPr>
            <a:r>
              <a:rPr b="0" i="0" lang="en-US" sz="1600" u="none" cap="none" strike="noStrike">
                <a:solidFill>
                  <a:schemeClr val="dk2"/>
                </a:solidFill>
                <a:latin typeface="Century Gothic"/>
                <a:ea typeface="Century Gothic"/>
                <a:cs typeface="Century Gothic"/>
                <a:sym typeface="Century Gothic"/>
              </a:rPr>
              <a:t>Proceedings Royal</a:t>
            </a:r>
            <a:endParaRPr/>
          </a:p>
          <a:p>
            <a:pPr indent="-342900" lvl="0" marL="457200" marR="0" rtl="0" algn="l">
              <a:lnSpc>
                <a:spcPct val="100000"/>
              </a:lnSpc>
              <a:spcBef>
                <a:spcPts val="0"/>
              </a:spcBef>
              <a:spcAft>
                <a:spcPts val="0"/>
              </a:spcAft>
              <a:buClr>
                <a:schemeClr val="dk2"/>
              </a:buClr>
              <a:buSzPts val="2800"/>
              <a:buFont typeface="Arial"/>
              <a:buNone/>
            </a:pPr>
            <a:r>
              <a:rPr b="0" i="0" lang="en-US" sz="1600" u="none" cap="none" strike="noStrike">
                <a:solidFill>
                  <a:schemeClr val="dk2"/>
                </a:solidFill>
                <a:latin typeface="Century Gothic"/>
                <a:ea typeface="Century Gothic"/>
                <a:cs typeface="Century Gothic"/>
                <a:sym typeface="Century Gothic"/>
              </a:rPr>
              <a:t>Soc London  (IF=4.3)</a:t>
            </a:r>
            <a:endParaRPr/>
          </a:p>
          <a:p>
            <a:pPr indent="-342900" lvl="0" marL="457200" marR="0" rtl="0" algn="l">
              <a:lnSpc>
                <a:spcPct val="100000"/>
              </a:lnSpc>
              <a:spcBef>
                <a:spcPts val="0"/>
              </a:spcBef>
              <a:spcAft>
                <a:spcPts val="0"/>
              </a:spcAft>
              <a:buClr>
                <a:schemeClr val="dk2"/>
              </a:buClr>
              <a:buSzPts val="2800"/>
              <a:buFont typeface="Arial"/>
              <a:buNone/>
            </a:pPr>
            <a:r>
              <a:t/>
            </a:r>
            <a:endParaRPr b="0" i="0" sz="1600" u="none" cap="none" strike="noStrike">
              <a:solidFill>
                <a:schemeClr val="dk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2"/>
              </a:buClr>
              <a:buSzPts val="2800"/>
              <a:buFont typeface="Arial"/>
              <a:buNone/>
            </a:pPr>
            <a:r>
              <a:rPr b="0" i="0" lang="en-US" sz="1600" u="none" cap="none" strike="noStrike">
                <a:solidFill>
                  <a:schemeClr val="dk2"/>
                </a:solidFill>
                <a:latin typeface="Century Gothic"/>
                <a:ea typeface="Century Gothic"/>
                <a:cs typeface="Century Gothic"/>
                <a:sym typeface="Century Gothic"/>
              </a:rPr>
              <a:t>JAE 4.4</a:t>
            </a:r>
            <a:endParaRPr/>
          </a:p>
          <a:p>
            <a:pPr indent="-342900" lvl="0" marL="457200" marR="0" rtl="0" algn="l">
              <a:lnSpc>
                <a:spcPct val="100000"/>
              </a:lnSpc>
              <a:spcBef>
                <a:spcPts val="0"/>
              </a:spcBef>
              <a:spcAft>
                <a:spcPts val="0"/>
              </a:spcAft>
              <a:buClr>
                <a:schemeClr val="dk2"/>
              </a:buClr>
              <a:buSzPts val="2800"/>
              <a:buFont typeface="Arial"/>
              <a:buNone/>
            </a:pPr>
            <a:r>
              <a:t/>
            </a:r>
            <a:endParaRPr b="0" i="0" sz="1600" u="none" cap="none" strike="noStrike">
              <a:solidFill>
                <a:schemeClr val="dk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2"/>
              </a:buClr>
              <a:buSzPts val="2800"/>
              <a:buFont typeface="Arial"/>
              <a:buNone/>
            </a:pPr>
            <a:r>
              <a:rPr b="0" i="0" lang="en-US" sz="1600" u="none" cap="none" strike="noStrike">
                <a:solidFill>
                  <a:schemeClr val="dk2"/>
                </a:solidFill>
                <a:latin typeface="Century Gothic"/>
                <a:ea typeface="Century Gothic"/>
                <a:cs typeface="Century Gothic"/>
                <a:sym typeface="Century Gothic"/>
              </a:rPr>
              <a:t>Movement Ecol 3.7</a:t>
            </a:r>
            <a:endParaRPr/>
          </a:p>
          <a:p>
            <a:pPr indent="-342900" lvl="0" marL="457200" marR="0" rtl="0" algn="l">
              <a:lnSpc>
                <a:spcPct val="100000"/>
              </a:lnSpc>
              <a:spcBef>
                <a:spcPts val="0"/>
              </a:spcBef>
              <a:spcAft>
                <a:spcPts val="0"/>
              </a:spcAft>
              <a:buClr>
                <a:schemeClr val="dk2"/>
              </a:buClr>
              <a:buSzPts val="2800"/>
              <a:buFont typeface="Arial"/>
              <a:buNone/>
            </a:pPr>
            <a:r>
              <a:t/>
            </a:r>
            <a:endParaRPr b="0" i="0" sz="16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10"/>
          <p:cNvPicPr preferRelativeResize="0"/>
          <p:nvPr/>
        </p:nvPicPr>
        <p:blipFill rotWithShape="1">
          <a:blip r:embed="rId3">
            <a:alphaModFix/>
          </a:blip>
          <a:srcRect b="0" l="0" r="37583" t="-2667"/>
          <a:stretch/>
        </p:blipFill>
        <p:spPr>
          <a:xfrm>
            <a:off x="94417" y="643090"/>
            <a:ext cx="4260494" cy="4443866"/>
          </a:xfrm>
          <a:prstGeom prst="rect">
            <a:avLst/>
          </a:prstGeom>
          <a:noFill/>
          <a:ln>
            <a:noFill/>
          </a:ln>
        </p:spPr>
      </p:pic>
      <p:sp>
        <p:nvSpPr>
          <p:cNvPr id="268" name="Google Shape;268;p10"/>
          <p:cNvSpPr txBox="1"/>
          <p:nvPr/>
        </p:nvSpPr>
        <p:spPr>
          <a:xfrm>
            <a:off x="4505830" y="76642"/>
            <a:ext cx="4393864" cy="3036506"/>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just">
              <a:lnSpc>
                <a:spcPct val="90000"/>
              </a:lnSpc>
              <a:spcBef>
                <a:spcPts val="0"/>
              </a:spcBef>
              <a:spcAft>
                <a:spcPts val="0"/>
              </a:spcAft>
              <a:buNone/>
            </a:pPr>
            <a:r>
              <a:rPr b="1" i="0" lang="en-US" sz="1000" u="none" cap="none" strike="noStrike">
                <a:solidFill>
                  <a:srgbClr val="000000"/>
                </a:solidFill>
                <a:latin typeface="Century Gothic"/>
                <a:ea typeface="Century Gothic"/>
                <a:cs typeface="Century Gothic"/>
                <a:sym typeface="Century Gothic"/>
              </a:rPr>
              <a:t>2. Is interspecific variation in space use related to hydrological conditions?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entury Gothic"/>
                <a:ea typeface="Century Gothic"/>
                <a:cs typeface="Century Gothic"/>
                <a:sym typeface="Century Gothic"/>
              </a:rPr>
              <a:t>Characterized hydrological conditions across river with a PCA stage across 4 stations in the river &amp; then conducted model selection to select PCs to describe hydrology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entury Gothic"/>
                <a:ea typeface="Century Gothic"/>
                <a:cs typeface="Century Gothic"/>
                <a:sym typeface="Century Gothic"/>
              </a:rPr>
              <a:t>16 variables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Century Gothic"/>
                <a:ea typeface="Century Gothic"/>
                <a:cs typeface="Century Gothic"/>
                <a:sym typeface="Century Gothic"/>
              </a:rPr>
              <a:t>4 monthly averages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Century Gothic"/>
                <a:ea typeface="Century Gothic"/>
                <a:cs typeface="Century Gothic"/>
                <a:sym typeface="Century Gothic"/>
              </a:rPr>
              <a:t>4 Monthly SD</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Century Gothic"/>
                <a:ea typeface="Century Gothic"/>
                <a:cs typeface="Century Gothic"/>
                <a:sym typeface="Century Gothic"/>
              </a:rPr>
              <a:t>4 Average of previous month</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Century Gothic"/>
                <a:ea typeface="Century Gothic"/>
                <a:cs typeface="Century Gothic"/>
                <a:sym typeface="Century Gothic"/>
              </a:rPr>
              <a:t>4 SD of previous month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0" i="0" lang="en-US" sz="1000" u="none" cap="none" strike="noStrike">
                <a:solidFill>
                  <a:srgbClr val="F2F2F2"/>
                </a:solidFill>
                <a:latin typeface="Century Gothic"/>
                <a:ea typeface="Century Gothic"/>
                <a:cs typeface="Century Gothic"/>
                <a:sym typeface="Century Gothic"/>
              </a:rPr>
              <a:t>PC1 – mean stages </a:t>
            </a:r>
            <a:endParaRPr/>
          </a:p>
          <a:p>
            <a:pPr indent="0" lvl="0" marL="0" marR="0" rtl="0" algn="l">
              <a:lnSpc>
                <a:spcPct val="100000"/>
              </a:lnSpc>
              <a:spcBef>
                <a:spcPts val="0"/>
              </a:spcBef>
              <a:spcAft>
                <a:spcPts val="0"/>
              </a:spcAft>
              <a:buNone/>
            </a:pPr>
            <a:r>
              <a:rPr b="0" i="0" lang="en-US" sz="1000" u="none" cap="none" strike="noStrike">
                <a:solidFill>
                  <a:srgbClr val="F2F2F2"/>
                </a:solidFill>
                <a:latin typeface="Century Gothic"/>
                <a:ea typeface="Century Gothic"/>
                <a:cs typeface="Century Gothic"/>
                <a:sym typeface="Century Gothic"/>
              </a:rPr>
              <a:t>PC2 - sd of present stage</a:t>
            </a:r>
            <a:endParaRPr/>
          </a:p>
          <a:p>
            <a:pPr indent="0" lvl="0" marL="0" marR="0" rtl="0" algn="l">
              <a:lnSpc>
                <a:spcPct val="100000"/>
              </a:lnSpc>
              <a:spcBef>
                <a:spcPts val="0"/>
              </a:spcBef>
              <a:spcAft>
                <a:spcPts val="0"/>
              </a:spcAft>
              <a:buNone/>
            </a:pPr>
            <a:r>
              <a:rPr b="0" i="0" lang="en-US" sz="1000" u="none" cap="none" strike="noStrike">
                <a:solidFill>
                  <a:srgbClr val="F2F2F2"/>
                </a:solidFill>
                <a:latin typeface="Century Gothic"/>
                <a:ea typeface="Century Gothic"/>
                <a:cs typeface="Century Gothic"/>
                <a:sym typeface="Century Gothic"/>
              </a:rPr>
              <a:t>PC3 -sd of previous month downriver  </a:t>
            </a:r>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2F2F2"/>
                </a:solidFill>
                <a:latin typeface="Century Gothic"/>
                <a:ea typeface="Century Gothic"/>
                <a:cs typeface="Century Gothic"/>
                <a:sym typeface="Century Gothic"/>
              </a:rPr>
              <a:t> </a:t>
            </a:r>
            <a:endParaRPr b="0" i="0" sz="1000" u="none" cap="none" strike="noStrike">
              <a:solidFill>
                <a:srgbClr val="F2F2F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2F2F2"/>
                </a:solidFill>
                <a:latin typeface="Century Gothic"/>
                <a:ea typeface="Century Gothic"/>
                <a:cs typeface="Century Gothic"/>
                <a:sym typeface="Century Gothic"/>
              </a:rPr>
              <a:t>Best model has PC1 &amp; PC3</a:t>
            </a:r>
            <a:endParaRPr b="0" i="0" sz="1000" u="none" cap="none" strike="noStrike">
              <a:solidFill>
                <a:srgbClr val="F2F2F2"/>
              </a:solidFill>
              <a:latin typeface="Century Gothic"/>
              <a:ea typeface="Century Gothic"/>
              <a:cs typeface="Century Gothic"/>
              <a:sym typeface="Century Gothic"/>
            </a:endParaRPr>
          </a:p>
        </p:txBody>
      </p:sp>
      <p:sp>
        <p:nvSpPr>
          <p:cNvPr id="269" name="Google Shape;269;p10"/>
          <p:cNvSpPr txBox="1"/>
          <p:nvPr/>
        </p:nvSpPr>
        <p:spPr>
          <a:xfrm>
            <a:off x="78870" y="212237"/>
            <a:ext cx="4276041" cy="2732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000" u="none" cap="none" strike="noStrike">
                <a:solidFill>
                  <a:schemeClr val="dk1"/>
                </a:solidFill>
                <a:latin typeface="Century Gothic"/>
                <a:ea typeface="Century Gothic"/>
                <a:cs typeface="Century Gothic"/>
                <a:sym typeface="Century Gothic"/>
              </a:rPr>
              <a:t>Appendix 2. PCA results </a:t>
            </a:r>
            <a:endParaRPr b="0" i="0" sz="2000" u="none" cap="none" strike="noStrike">
              <a:solidFill>
                <a:schemeClr val="dk1"/>
              </a:solidFill>
              <a:latin typeface="Century Gothic"/>
              <a:ea typeface="Century Gothic"/>
              <a:cs typeface="Century Gothic"/>
              <a:sym typeface="Century Gothic"/>
            </a:endParaRPr>
          </a:p>
        </p:txBody>
      </p:sp>
      <p:sp>
        <p:nvSpPr>
          <p:cNvPr id="270" name="Google Shape;270;p10"/>
          <p:cNvSpPr/>
          <p:nvPr/>
        </p:nvSpPr>
        <p:spPr>
          <a:xfrm>
            <a:off x="2117912" y="1163171"/>
            <a:ext cx="564776" cy="658905"/>
          </a:xfrm>
          <a:prstGeom prst="ellipse">
            <a:avLst/>
          </a:prstGeom>
          <a:noFill/>
          <a:ln cap="flat" cmpd="sng" w="12700">
            <a:solidFill>
              <a:srgbClr val="FF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11"/>
          <p:cNvPicPr preferRelativeResize="0"/>
          <p:nvPr/>
        </p:nvPicPr>
        <p:blipFill rotWithShape="1">
          <a:blip r:embed="rId3">
            <a:alphaModFix/>
          </a:blip>
          <a:srcRect b="0" l="0" r="37583" t="-2667"/>
          <a:stretch/>
        </p:blipFill>
        <p:spPr>
          <a:xfrm>
            <a:off x="94417" y="643090"/>
            <a:ext cx="4260494" cy="4443866"/>
          </a:xfrm>
          <a:prstGeom prst="rect">
            <a:avLst/>
          </a:prstGeom>
          <a:noFill/>
          <a:ln>
            <a:noFill/>
          </a:ln>
        </p:spPr>
      </p:pic>
      <p:sp>
        <p:nvSpPr>
          <p:cNvPr id="276" name="Google Shape;276;p11"/>
          <p:cNvSpPr txBox="1"/>
          <p:nvPr/>
        </p:nvSpPr>
        <p:spPr>
          <a:xfrm>
            <a:off x="4505830" y="76642"/>
            <a:ext cx="4393864" cy="3036506"/>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just">
              <a:lnSpc>
                <a:spcPct val="90000"/>
              </a:lnSpc>
              <a:spcBef>
                <a:spcPts val="0"/>
              </a:spcBef>
              <a:spcAft>
                <a:spcPts val="0"/>
              </a:spcAft>
              <a:buNone/>
            </a:pPr>
            <a:r>
              <a:rPr b="1" i="0" lang="en-US" sz="1000" u="none" cap="none" strike="noStrike">
                <a:solidFill>
                  <a:srgbClr val="000000"/>
                </a:solidFill>
                <a:latin typeface="Century Gothic"/>
                <a:ea typeface="Century Gothic"/>
                <a:cs typeface="Century Gothic"/>
                <a:sym typeface="Century Gothic"/>
              </a:rPr>
              <a:t>2. Is interspecific variation in space use related to hydrological conditions?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entury Gothic"/>
                <a:ea typeface="Century Gothic"/>
                <a:cs typeface="Century Gothic"/>
                <a:sym typeface="Century Gothic"/>
              </a:rPr>
              <a:t>Characterized hydrological conditions across river with a PCA stage across 4 stations in the river &amp; then conducted model selection to select PCs to describe hydrology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entury Gothic"/>
                <a:ea typeface="Century Gothic"/>
                <a:cs typeface="Century Gothic"/>
                <a:sym typeface="Century Gothic"/>
              </a:rPr>
              <a:t>16 variables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Century Gothic"/>
                <a:ea typeface="Century Gothic"/>
                <a:cs typeface="Century Gothic"/>
                <a:sym typeface="Century Gothic"/>
              </a:rPr>
              <a:t>4 monthly averages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Century Gothic"/>
                <a:ea typeface="Century Gothic"/>
                <a:cs typeface="Century Gothic"/>
                <a:sym typeface="Century Gothic"/>
              </a:rPr>
              <a:t>4 Monthly SD</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Century Gothic"/>
                <a:ea typeface="Century Gothic"/>
                <a:cs typeface="Century Gothic"/>
                <a:sym typeface="Century Gothic"/>
              </a:rPr>
              <a:t>4 Average of previous month</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Century Gothic"/>
                <a:ea typeface="Century Gothic"/>
                <a:cs typeface="Century Gothic"/>
                <a:sym typeface="Century Gothic"/>
              </a:rPr>
              <a:t>4 SD of previous month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0" i="0" lang="en-US" sz="1000" u="none" cap="none" strike="noStrike">
                <a:solidFill>
                  <a:schemeClr val="dk1"/>
                </a:solidFill>
                <a:latin typeface="Century Gothic"/>
                <a:ea typeface="Century Gothic"/>
                <a:cs typeface="Century Gothic"/>
                <a:sym typeface="Century Gothic"/>
              </a:rPr>
              <a:t>PC1 – mean stages </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Century Gothic"/>
                <a:ea typeface="Century Gothic"/>
                <a:cs typeface="Century Gothic"/>
                <a:sym typeface="Century Gothic"/>
              </a:rPr>
              <a:t>PC2 - sd of present stage</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Century Gothic"/>
                <a:ea typeface="Century Gothic"/>
                <a:cs typeface="Century Gothic"/>
                <a:sym typeface="Century Gothic"/>
              </a:rPr>
              <a:t>PC3 -sd of previous month downriver  </a:t>
            </a:r>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entury Gothic"/>
                <a:ea typeface="Century Gothic"/>
                <a:cs typeface="Century Gothic"/>
                <a:sym typeface="Century Gothic"/>
              </a:rPr>
              <a:t> </a:t>
            </a:r>
            <a:endParaRPr b="0" i="0" sz="10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entury Gothic"/>
                <a:ea typeface="Century Gothic"/>
                <a:cs typeface="Century Gothic"/>
                <a:sym typeface="Century Gothic"/>
              </a:rPr>
              <a:t>Best model has PC1 &amp; PC3</a:t>
            </a:r>
            <a:endParaRPr b="0" i="0" sz="1000" u="none" cap="none" strike="noStrike">
              <a:solidFill>
                <a:schemeClr val="dk1"/>
              </a:solidFill>
              <a:latin typeface="Century Gothic"/>
              <a:ea typeface="Century Gothic"/>
              <a:cs typeface="Century Gothic"/>
              <a:sym typeface="Century Gothic"/>
            </a:endParaRPr>
          </a:p>
        </p:txBody>
      </p:sp>
      <p:sp>
        <p:nvSpPr>
          <p:cNvPr id="277" name="Google Shape;277;p11"/>
          <p:cNvSpPr txBox="1"/>
          <p:nvPr/>
        </p:nvSpPr>
        <p:spPr>
          <a:xfrm>
            <a:off x="78870" y="212237"/>
            <a:ext cx="4276041" cy="2732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000" u="none" cap="none" strike="noStrike">
                <a:solidFill>
                  <a:schemeClr val="dk1"/>
                </a:solidFill>
                <a:latin typeface="Century Gothic"/>
                <a:ea typeface="Century Gothic"/>
                <a:cs typeface="Century Gothic"/>
                <a:sym typeface="Century Gothic"/>
              </a:rPr>
              <a:t>Appendix 2. PCA results </a:t>
            </a:r>
            <a:endParaRPr b="0" i="0" sz="2000" u="none" cap="none" strike="noStrike">
              <a:solidFill>
                <a:schemeClr val="dk1"/>
              </a:solidFill>
              <a:latin typeface="Century Gothic"/>
              <a:ea typeface="Century Gothic"/>
              <a:cs typeface="Century Gothic"/>
              <a:sym typeface="Century Gothic"/>
            </a:endParaRPr>
          </a:p>
        </p:txBody>
      </p:sp>
      <p:pic>
        <p:nvPicPr>
          <p:cNvPr id="278" name="Google Shape;278;p11"/>
          <p:cNvPicPr preferRelativeResize="0"/>
          <p:nvPr/>
        </p:nvPicPr>
        <p:blipFill rotWithShape="1">
          <a:blip r:embed="rId4">
            <a:alphaModFix/>
          </a:blip>
          <a:srcRect b="47943" l="0" r="20341" t="0"/>
          <a:stretch/>
        </p:blipFill>
        <p:spPr>
          <a:xfrm>
            <a:off x="4505830" y="3545186"/>
            <a:ext cx="4260494" cy="833236"/>
          </a:xfrm>
          <a:prstGeom prst="rect">
            <a:avLst/>
          </a:prstGeom>
          <a:noFill/>
          <a:ln>
            <a:noFill/>
          </a:ln>
        </p:spPr>
      </p:pic>
      <p:sp>
        <p:nvSpPr>
          <p:cNvPr id="279" name="Google Shape;279;p11"/>
          <p:cNvSpPr/>
          <p:nvPr/>
        </p:nvSpPr>
        <p:spPr>
          <a:xfrm>
            <a:off x="2117912" y="1163171"/>
            <a:ext cx="564776" cy="658905"/>
          </a:xfrm>
          <a:prstGeom prst="ellipse">
            <a:avLst/>
          </a:prstGeom>
          <a:noFill/>
          <a:ln cap="flat" cmpd="sng" w="12700">
            <a:solidFill>
              <a:srgbClr val="FF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12"/>
          <p:cNvPicPr preferRelativeResize="0"/>
          <p:nvPr/>
        </p:nvPicPr>
        <p:blipFill rotWithShape="1">
          <a:blip r:embed="rId3">
            <a:alphaModFix/>
          </a:blip>
          <a:srcRect b="0" l="0" r="0" t="0"/>
          <a:stretch/>
        </p:blipFill>
        <p:spPr>
          <a:xfrm>
            <a:off x="142816" y="0"/>
            <a:ext cx="4715371" cy="2830978"/>
          </a:xfrm>
          <a:prstGeom prst="rect">
            <a:avLst/>
          </a:prstGeom>
          <a:noFill/>
          <a:ln>
            <a:noFill/>
          </a:ln>
        </p:spPr>
      </p:pic>
      <p:pic>
        <p:nvPicPr>
          <p:cNvPr id="285" name="Google Shape;285;p12"/>
          <p:cNvPicPr preferRelativeResize="0"/>
          <p:nvPr/>
        </p:nvPicPr>
        <p:blipFill rotWithShape="1">
          <a:blip r:embed="rId4">
            <a:alphaModFix/>
          </a:blip>
          <a:srcRect b="-1" l="-1" r="10054" t="19336"/>
          <a:stretch/>
        </p:blipFill>
        <p:spPr>
          <a:xfrm>
            <a:off x="142816" y="2850776"/>
            <a:ext cx="4249890" cy="2288215"/>
          </a:xfrm>
          <a:prstGeom prst="rect">
            <a:avLst/>
          </a:prstGeom>
          <a:noFill/>
          <a:ln>
            <a:noFill/>
          </a:ln>
        </p:spPr>
      </p:pic>
      <p:sp>
        <p:nvSpPr>
          <p:cNvPr id="286" name="Google Shape;286;p12"/>
          <p:cNvSpPr/>
          <p:nvPr/>
        </p:nvSpPr>
        <p:spPr>
          <a:xfrm>
            <a:off x="586333" y="2850776"/>
            <a:ext cx="483456" cy="1894542"/>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12"/>
          <p:cNvSpPr/>
          <p:nvPr/>
        </p:nvSpPr>
        <p:spPr>
          <a:xfrm>
            <a:off x="1513306" y="2850776"/>
            <a:ext cx="483456" cy="1894542"/>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12"/>
          <p:cNvSpPr/>
          <p:nvPr/>
        </p:nvSpPr>
        <p:spPr>
          <a:xfrm>
            <a:off x="2440279" y="2850776"/>
            <a:ext cx="483456" cy="1894542"/>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9" name="Google Shape;289;p12"/>
          <p:cNvSpPr/>
          <p:nvPr/>
        </p:nvSpPr>
        <p:spPr>
          <a:xfrm>
            <a:off x="3416492" y="2850776"/>
            <a:ext cx="483456" cy="1894542"/>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12"/>
          <p:cNvSpPr txBox="1"/>
          <p:nvPr/>
        </p:nvSpPr>
        <p:spPr>
          <a:xfrm>
            <a:off x="2329269" y="2861755"/>
            <a:ext cx="70036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2015 drought</a:t>
            </a:r>
            <a:endParaRPr/>
          </a:p>
        </p:txBody>
      </p:sp>
      <p:sp>
        <p:nvSpPr>
          <p:cNvPr id="291" name="Google Shape;291;p12"/>
          <p:cNvSpPr txBox="1"/>
          <p:nvPr/>
        </p:nvSpPr>
        <p:spPr>
          <a:xfrm>
            <a:off x="3269656" y="2850776"/>
            <a:ext cx="85953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Irma</a:t>
            </a:r>
            <a:endParaRPr/>
          </a:p>
        </p:txBody>
      </p:sp>
      <p:sp>
        <p:nvSpPr>
          <p:cNvPr id="292" name="Google Shape;292;p12"/>
          <p:cNvSpPr txBox="1"/>
          <p:nvPr/>
        </p:nvSpPr>
        <p:spPr>
          <a:xfrm>
            <a:off x="446595" y="2830978"/>
            <a:ext cx="62319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2011 drought</a:t>
            </a:r>
            <a:endParaRPr/>
          </a:p>
        </p:txBody>
      </p:sp>
      <p:cxnSp>
        <p:nvCxnSpPr>
          <p:cNvPr id="293" name="Google Shape;293;p12"/>
          <p:cNvCxnSpPr/>
          <p:nvPr/>
        </p:nvCxnSpPr>
        <p:spPr>
          <a:xfrm>
            <a:off x="1069789" y="2850776"/>
            <a:ext cx="0" cy="1894542"/>
          </a:xfrm>
          <a:prstGeom prst="straightConnector1">
            <a:avLst/>
          </a:prstGeom>
          <a:noFill/>
          <a:ln cap="flat" cmpd="sng" w="28575">
            <a:solidFill>
              <a:srgbClr val="00B050"/>
            </a:solidFill>
            <a:prstDash val="solid"/>
            <a:round/>
            <a:headEnd len="sm" w="sm" type="none"/>
            <a:tailEnd len="sm" w="sm" type="none"/>
          </a:ln>
        </p:spPr>
      </p:cxnSp>
      <p:pic>
        <p:nvPicPr>
          <p:cNvPr id="294" name="Google Shape;294;p12"/>
          <p:cNvPicPr preferRelativeResize="0"/>
          <p:nvPr/>
        </p:nvPicPr>
        <p:blipFill rotWithShape="1">
          <a:blip r:embed="rId5">
            <a:alphaModFix/>
          </a:blip>
          <a:srcRect b="13656" l="1" r="-441" t="6811"/>
          <a:stretch/>
        </p:blipFill>
        <p:spPr>
          <a:xfrm>
            <a:off x="-5508141" y="22404"/>
            <a:ext cx="3882541" cy="2167466"/>
          </a:xfrm>
          <a:prstGeom prst="rect">
            <a:avLst/>
          </a:prstGeom>
          <a:noFill/>
          <a:ln>
            <a:noFill/>
          </a:ln>
        </p:spPr>
      </p:pic>
      <p:pic>
        <p:nvPicPr>
          <p:cNvPr id="295" name="Google Shape;295;p12"/>
          <p:cNvPicPr preferRelativeResize="0"/>
          <p:nvPr/>
        </p:nvPicPr>
        <p:blipFill rotWithShape="1">
          <a:blip r:embed="rId3">
            <a:alphaModFix/>
          </a:blip>
          <a:srcRect b="0" l="0" r="0" t="0"/>
          <a:stretch/>
        </p:blipFill>
        <p:spPr>
          <a:xfrm>
            <a:off x="4906642" y="359179"/>
            <a:ext cx="3775501" cy="2266706"/>
          </a:xfrm>
          <a:prstGeom prst="rect">
            <a:avLst/>
          </a:prstGeom>
          <a:noFill/>
          <a:ln>
            <a:noFill/>
          </a:ln>
        </p:spPr>
      </p:pic>
      <p:sp>
        <p:nvSpPr>
          <p:cNvPr id="296" name="Google Shape;296;p12"/>
          <p:cNvSpPr/>
          <p:nvPr/>
        </p:nvSpPr>
        <p:spPr>
          <a:xfrm>
            <a:off x="5137183" y="2384604"/>
            <a:ext cx="3314418" cy="240178"/>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12"/>
          <p:cNvSpPr txBox="1"/>
          <p:nvPr/>
        </p:nvSpPr>
        <p:spPr>
          <a:xfrm>
            <a:off x="6261337" y="2648270"/>
            <a:ext cx="1187450"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2018-2019</a:t>
            </a:r>
            <a:endParaRPr/>
          </a:p>
        </p:txBody>
      </p:sp>
      <p:sp>
        <p:nvSpPr>
          <p:cNvPr id="298" name="Google Shape;298;p12"/>
          <p:cNvSpPr txBox="1"/>
          <p:nvPr/>
        </p:nvSpPr>
        <p:spPr>
          <a:xfrm>
            <a:off x="2907487" y="2860916"/>
            <a:ext cx="5078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2016 El Nino</a:t>
            </a:r>
            <a:endParaRPr/>
          </a:p>
        </p:txBody>
      </p:sp>
      <p:sp>
        <p:nvSpPr>
          <p:cNvPr id="299" name="Google Shape;299;p12"/>
          <p:cNvSpPr txBox="1"/>
          <p:nvPr/>
        </p:nvSpPr>
        <p:spPr>
          <a:xfrm>
            <a:off x="3187248" y="3096997"/>
            <a:ext cx="62319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2017 droughty?</a:t>
            </a:r>
            <a:endParaRPr/>
          </a:p>
        </p:txBody>
      </p:sp>
      <p:sp>
        <p:nvSpPr>
          <p:cNvPr id="300" name="Google Shape;300;p12"/>
          <p:cNvSpPr txBox="1"/>
          <p:nvPr/>
        </p:nvSpPr>
        <p:spPr>
          <a:xfrm>
            <a:off x="5191547" y="2384604"/>
            <a:ext cx="6731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Jan</a:t>
            </a:r>
            <a:endParaRPr/>
          </a:p>
        </p:txBody>
      </p:sp>
      <p:sp>
        <p:nvSpPr>
          <p:cNvPr id="301" name="Google Shape;301;p12"/>
          <p:cNvSpPr txBox="1"/>
          <p:nvPr/>
        </p:nvSpPr>
        <p:spPr>
          <a:xfrm>
            <a:off x="7976846" y="2384604"/>
            <a:ext cx="6731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Dec</a:t>
            </a:r>
            <a:endParaRPr/>
          </a:p>
        </p:txBody>
      </p:sp>
      <p:sp>
        <p:nvSpPr>
          <p:cNvPr id="302" name="Google Shape;302;p12"/>
          <p:cNvSpPr txBox="1"/>
          <p:nvPr/>
        </p:nvSpPr>
        <p:spPr>
          <a:xfrm>
            <a:off x="16248" y="0"/>
            <a:ext cx="2907487" cy="506916"/>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000" u="none" cap="none" strike="noStrike">
                <a:solidFill>
                  <a:schemeClr val="dk1"/>
                </a:solidFill>
                <a:latin typeface="Century Gothic"/>
                <a:ea typeface="Century Gothic"/>
                <a:cs typeface="Century Gothic"/>
                <a:sym typeface="Century Gothic"/>
              </a:rPr>
              <a:t>Results Appendix 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13"/>
          <p:cNvPicPr preferRelativeResize="0"/>
          <p:nvPr/>
        </p:nvPicPr>
        <p:blipFill rotWithShape="1">
          <a:blip r:embed="rId3">
            <a:alphaModFix/>
          </a:blip>
          <a:srcRect b="0" l="24082" r="0" t="-416"/>
          <a:stretch/>
        </p:blipFill>
        <p:spPr>
          <a:xfrm>
            <a:off x="221279" y="928775"/>
            <a:ext cx="3977290" cy="4368336"/>
          </a:xfrm>
          <a:prstGeom prst="rect">
            <a:avLst/>
          </a:prstGeom>
          <a:noFill/>
          <a:ln>
            <a:noFill/>
          </a:ln>
        </p:spPr>
      </p:pic>
      <p:sp>
        <p:nvSpPr>
          <p:cNvPr id="308" name="Google Shape;308;p13"/>
          <p:cNvSpPr txBox="1"/>
          <p:nvPr/>
        </p:nvSpPr>
        <p:spPr>
          <a:xfrm>
            <a:off x="4273604" y="2095232"/>
            <a:ext cx="4875864" cy="3318009"/>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Century Gothic"/>
                <a:ea typeface="Century Gothic"/>
                <a:cs typeface="Century Gothic"/>
                <a:sym typeface="Century Gothic"/>
              </a:rPr>
              <a:t>Is interspecific variation in space use related to hydrological conditions?</a:t>
            </a:r>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8D8D8"/>
                </a:solidFill>
                <a:latin typeface="Century Gothic"/>
                <a:ea typeface="Century Gothic"/>
                <a:cs typeface="Century Gothic"/>
                <a:sym typeface="Century Gothic"/>
              </a:rPr>
              <a:t>Yes! Individual variation in space use is most strongly affected by </a:t>
            </a:r>
            <a:r>
              <a:rPr b="1" i="0" lang="en-US" sz="1200" u="none" cap="none" strike="noStrike">
                <a:solidFill>
                  <a:srgbClr val="D8D8D8"/>
                </a:solidFill>
                <a:latin typeface="Century Gothic"/>
                <a:ea typeface="Century Gothic"/>
                <a:cs typeface="Century Gothic"/>
                <a:sym typeface="Century Gothic"/>
              </a:rPr>
              <a:t>dry season stage </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8D8D8"/>
                </a:solidFill>
                <a:latin typeface="Century Gothic"/>
                <a:ea typeface="Century Gothic"/>
                <a:cs typeface="Century Gothic"/>
                <a:sym typeface="Century Gothic"/>
              </a:rPr>
              <a:t>Relationship is </a:t>
            </a:r>
            <a:r>
              <a:rPr b="1" i="0" lang="en-US" sz="1200" u="none" cap="none" strike="noStrike">
                <a:solidFill>
                  <a:srgbClr val="D8D8D8"/>
                </a:solidFill>
                <a:latin typeface="Century Gothic"/>
                <a:ea typeface="Century Gothic"/>
                <a:cs typeface="Century Gothic"/>
                <a:sym typeface="Century Gothic"/>
              </a:rPr>
              <a:t>positive</a:t>
            </a:r>
            <a:r>
              <a:rPr b="0" i="0" lang="en-US" sz="1200" u="none" cap="none" strike="noStrike">
                <a:solidFill>
                  <a:srgbClr val="D8D8D8"/>
                </a:solidFill>
                <a:latin typeface="Century Gothic"/>
                <a:ea typeface="Century Gothic"/>
                <a:cs typeface="Century Gothic"/>
                <a:sym typeface="Century Gothic"/>
              </a:rPr>
              <a:t>: </a:t>
            </a:r>
            <a:r>
              <a:rPr b="1" i="0" lang="en-US" sz="1200" u="none" cap="none" strike="noStrike">
                <a:solidFill>
                  <a:srgbClr val="D8D8D8"/>
                </a:solidFill>
                <a:latin typeface="Century Gothic"/>
                <a:ea typeface="Century Gothic"/>
                <a:cs typeface="Century Gothic"/>
                <a:sym typeface="Century Gothic"/>
              </a:rPr>
              <a:t>as stage increases in dry season, space use becomes more variable</a:t>
            </a:r>
            <a:r>
              <a:rPr b="0" i="0" lang="en-US" sz="1200" u="none" cap="none" strike="noStrike">
                <a:solidFill>
                  <a:srgbClr val="D8D8D8"/>
                </a:solidFill>
                <a:latin typeface="Century Gothic"/>
                <a:ea typeface="Century Gothic"/>
                <a:cs typeface="Century Gothic"/>
                <a:sym typeface="Century Gothic"/>
              </a:rPr>
              <a:t> = animals use different zones. At </a:t>
            </a:r>
            <a:r>
              <a:rPr b="1" i="0" lang="en-US" sz="1200" u="none" cap="none" strike="noStrike">
                <a:solidFill>
                  <a:srgbClr val="D8D8D8"/>
                </a:solidFill>
                <a:latin typeface="Century Gothic"/>
                <a:ea typeface="Century Gothic"/>
                <a:cs typeface="Century Gothic"/>
                <a:sym typeface="Century Gothic"/>
              </a:rPr>
              <a:t>low stage, space use is most similar</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D8D8D8"/>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8D8D8"/>
                </a:solidFill>
                <a:latin typeface="Century Gothic"/>
                <a:ea typeface="Century Gothic"/>
                <a:cs typeface="Century Gothic"/>
                <a:sym typeface="Century Gothic"/>
              </a:rPr>
              <a:t>In </a:t>
            </a:r>
            <a:r>
              <a:rPr b="1" i="0" lang="en-US" sz="1200" u="none" cap="none" strike="noStrike">
                <a:solidFill>
                  <a:srgbClr val="D8D8D8"/>
                </a:solidFill>
                <a:latin typeface="Century Gothic"/>
                <a:ea typeface="Century Gothic"/>
                <a:cs typeface="Century Gothic"/>
                <a:sym typeface="Century Gothic"/>
              </a:rPr>
              <a:t>wet season</a:t>
            </a:r>
            <a:r>
              <a:rPr b="0" i="0" lang="en-US" sz="1200" u="none" cap="none" strike="noStrike">
                <a:solidFill>
                  <a:srgbClr val="D8D8D8"/>
                </a:solidFill>
                <a:latin typeface="Century Gothic"/>
                <a:ea typeface="Century Gothic"/>
                <a:cs typeface="Century Gothic"/>
                <a:sym typeface="Century Gothic"/>
              </a:rPr>
              <a:t>, </a:t>
            </a:r>
            <a:r>
              <a:rPr b="1" i="0" lang="en-US" sz="1200" u="none" cap="none" strike="noStrike">
                <a:solidFill>
                  <a:srgbClr val="D8D8D8"/>
                </a:solidFill>
                <a:latin typeface="Century Gothic"/>
                <a:ea typeface="Century Gothic"/>
                <a:cs typeface="Century Gothic"/>
                <a:sym typeface="Century Gothic"/>
              </a:rPr>
              <a:t>space use varies less.</a:t>
            </a:r>
            <a:r>
              <a:rPr b="0" i="0" lang="en-US" sz="1200" u="none" cap="none" strike="noStrike">
                <a:solidFill>
                  <a:srgbClr val="D8D8D8"/>
                </a:solidFill>
                <a:latin typeface="Century Gothic"/>
                <a:ea typeface="Century Gothic"/>
                <a:cs typeface="Century Gothic"/>
                <a:sym typeface="Century Gothic"/>
              </a:rPr>
              <a:t> E is also positively related to stage, but levels off – at lower stages, ind variation goes up with stage, but as stage increases space use remains the same.   </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D8D8D8"/>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8D8D8"/>
                </a:solidFill>
                <a:latin typeface="Century Gothic"/>
                <a:ea typeface="Century Gothic"/>
                <a:cs typeface="Century Gothic"/>
                <a:sym typeface="Century Gothic"/>
              </a:rPr>
              <a:t>Variance in stage is less important &amp; only affects dry season Es. Highest levels of ind variation (dispersion in space) at intermediate levels of variance (downriver)</a:t>
            </a:r>
            <a:endParaRPr b="0" i="0" sz="1200" u="none" cap="none" strike="noStrike">
              <a:solidFill>
                <a:srgbClr val="D8D8D8"/>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p:txBody>
      </p:sp>
      <p:sp>
        <p:nvSpPr>
          <p:cNvPr id="309" name="Google Shape;309;p13"/>
          <p:cNvSpPr txBox="1"/>
          <p:nvPr/>
        </p:nvSpPr>
        <p:spPr>
          <a:xfrm>
            <a:off x="0" y="-153773"/>
            <a:ext cx="2496607" cy="82390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400" u="none" cap="none" strike="noStrike">
                <a:solidFill>
                  <a:schemeClr val="dk1"/>
                </a:solidFill>
                <a:latin typeface="Century Gothic"/>
                <a:ea typeface="Century Gothic"/>
                <a:cs typeface="Century Gothic"/>
                <a:sym typeface="Century Gothic"/>
              </a:rPr>
              <a:t>Results Fig 3 </a:t>
            </a:r>
            <a:endParaRPr/>
          </a:p>
        </p:txBody>
      </p:sp>
      <p:sp>
        <p:nvSpPr>
          <p:cNvPr id="310" name="Google Shape;310;p13"/>
          <p:cNvSpPr txBox="1"/>
          <p:nvPr/>
        </p:nvSpPr>
        <p:spPr>
          <a:xfrm>
            <a:off x="9283134" y="928775"/>
            <a:ext cx="3277200" cy="34137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PC1-PC3dry  almost linear</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Nonlinear for PC1 wet</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Stage matters</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Particularly in dry season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Higher range of response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Low stage = similar space use</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High sstage = dissimlar space e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Stepwise relationship -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Strongest relationship between to dry season PC1 stage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Most of variaiblity in E is explained by PC1</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Secondarily by wet stage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p:txBody>
      </p:sp>
      <p:pic>
        <p:nvPicPr>
          <p:cNvPr id="311" name="Google Shape;311;p13"/>
          <p:cNvPicPr preferRelativeResize="0"/>
          <p:nvPr/>
        </p:nvPicPr>
        <p:blipFill rotWithShape="1">
          <a:blip r:embed="rId4">
            <a:alphaModFix/>
          </a:blip>
          <a:srcRect b="0" l="0" r="0" t="0"/>
          <a:stretch/>
        </p:blipFill>
        <p:spPr>
          <a:xfrm>
            <a:off x="-8537" y="1225487"/>
            <a:ext cx="390065" cy="1261289"/>
          </a:xfrm>
          <a:prstGeom prst="rect">
            <a:avLst/>
          </a:prstGeom>
          <a:noFill/>
          <a:ln>
            <a:noFill/>
          </a:ln>
        </p:spPr>
      </p:pic>
      <p:pic>
        <p:nvPicPr>
          <p:cNvPr id="312" name="Google Shape;312;p13"/>
          <p:cNvPicPr preferRelativeResize="0"/>
          <p:nvPr/>
        </p:nvPicPr>
        <p:blipFill rotWithShape="1">
          <a:blip r:embed="rId4">
            <a:alphaModFix/>
          </a:blip>
          <a:srcRect b="0" l="0" r="0" t="0"/>
          <a:stretch/>
        </p:blipFill>
        <p:spPr>
          <a:xfrm>
            <a:off x="-11181" y="3449574"/>
            <a:ext cx="390065" cy="12612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14"/>
          <p:cNvPicPr preferRelativeResize="0"/>
          <p:nvPr/>
        </p:nvPicPr>
        <p:blipFill rotWithShape="1">
          <a:blip r:embed="rId3">
            <a:alphaModFix/>
          </a:blip>
          <a:srcRect b="0" l="24082" r="0" t="-416"/>
          <a:stretch/>
        </p:blipFill>
        <p:spPr>
          <a:xfrm>
            <a:off x="221279" y="928775"/>
            <a:ext cx="3977290" cy="4368336"/>
          </a:xfrm>
          <a:prstGeom prst="rect">
            <a:avLst/>
          </a:prstGeom>
          <a:noFill/>
          <a:ln>
            <a:noFill/>
          </a:ln>
        </p:spPr>
      </p:pic>
      <p:sp>
        <p:nvSpPr>
          <p:cNvPr id="318" name="Google Shape;318;p14"/>
          <p:cNvSpPr txBox="1"/>
          <p:nvPr/>
        </p:nvSpPr>
        <p:spPr>
          <a:xfrm>
            <a:off x="4273604" y="2095232"/>
            <a:ext cx="4875864" cy="3318009"/>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Century Gothic"/>
                <a:ea typeface="Century Gothic"/>
                <a:cs typeface="Century Gothic"/>
                <a:sym typeface="Century Gothic"/>
              </a:rPr>
              <a:t>Is interspecific variation in space use related to hydrological conditions?</a:t>
            </a:r>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Yes! Individual variation in space use is most strongly affected by </a:t>
            </a:r>
            <a:r>
              <a:rPr b="1" i="0" lang="en-US" sz="1200" u="none" cap="none" strike="noStrike">
                <a:solidFill>
                  <a:srgbClr val="000000"/>
                </a:solidFill>
                <a:latin typeface="Century Gothic"/>
                <a:ea typeface="Century Gothic"/>
                <a:cs typeface="Century Gothic"/>
                <a:sym typeface="Century Gothic"/>
              </a:rPr>
              <a:t>dry season stage </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Relationship is </a:t>
            </a:r>
            <a:r>
              <a:rPr b="1" i="0" lang="en-US" sz="1200" u="none" cap="none" strike="noStrike">
                <a:solidFill>
                  <a:srgbClr val="000000"/>
                </a:solidFill>
                <a:latin typeface="Century Gothic"/>
                <a:ea typeface="Century Gothic"/>
                <a:cs typeface="Century Gothic"/>
                <a:sym typeface="Century Gothic"/>
              </a:rPr>
              <a:t>positive</a:t>
            </a:r>
            <a:r>
              <a:rPr b="0" i="0" lang="en-US" sz="1200" u="none" cap="none" strike="noStrike">
                <a:solidFill>
                  <a:srgbClr val="000000"/>
                </a:solidFill>
                <a:latin typeface="Century Gothic"/>
                <a:ea typeface="Century Gothic"/>
                <a:cs typeface="Century Gothic"/>
                <a:sym typeface="Century Gothic"/>
              </a:rPr>
              <a:t>: </a:t>
            </a:r>
            <a:r>
              <a:rPr b="1" i="0" lang="en-US" sz="1200" u="none" cap="none" strike="noStrike">
                <a:solidFill>
                  <a:srgbClr val="000000"/>
                </a:solidFill>
                <a:latin typeface="Century Gothic"/>
                <a:ea typeface="Century Gothic"/>
                <a:cs typeface="Century Gothic"/>
                <a:sym typeface="Century Gothic"/>
              </a:rPr>
              <a:t>as stage increases in dry season, space use becomes more variable</a:t>
            </a:r>
            <a:r>
              <a:rPr b="0" i="0" lang="en-US" sz="1200" u="none" cap="none" strike="noStrike">
                <a:solidFill>
                  <a:srgbClr val="000000"/>
                </a:solidFill>
                <a:latin typeface="Century Gothic"/>
                <a:ea typeface="Century Gothic"/>
                <a:cs typeface="Century Gothic"/>
                <a:sym typeface="Century Gothic"/>
              </a:rPr>
              <a:t> = animals use different zones. At </a:t>
            </a:r>
            <a:r>
              <a:rPr b="1" i="0" lang="en-US" sz="1200" u="none" cap="none" strike="noStrike">
                <a:solidFill>
                  <a:srgbClr val="000000"/>
                </a:solidFill>
                <a:latin typeface="Century Gothic"/>
                <a:ea typeface="Century Gothic"/>
                <a:cs typeface="Century Gothic"/>
                <a:sym typeface="Century Gothic"/>
              </a:rPr>
              <a:t>low stage, space use is most similar</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In </a:t>
            </a:r>
            <a:r>
              <a:rPr b="1" i="0" lang="en-US" sz="1200" u="none" cap="none" strike="noStrike">
                <a:solidFill>
                  <a:srgbClr val="000000"/>
                </a:solidFill>
                <a:latin typeface="Century Gothic"/>
                <a:ea typeface="Century Gothic"/>
                <a:cs typeface="Century Gothic"/>
                <a:sym typeface="Century Gothic"/>
              </a:rPr>
              <a:t>wet season</a:t>
            </a:r>
            <a:r>
              <a:rPr b="0" i="0" lang="en-US" sz="1200" u="none" cap="none" strike="noStrike">
                <a:solidFill>
                  <a:srgbClr val="000000"/>
                </a:solidFill>
                <a:latin typeface="Century Gothic"/>
                <a:ea typeface="Century Gothic"/>
                <a:cs typeface="Century Gothic"/>
                <a:sym typeface="Century Gothic"/>
              </a:rPr>
              <a:t>, </a:t>
            </a:r>
            <a:r>
              <a:rPr b="1" i="0" lang="en-US" sz="1200" u="none" cap="none" strike="noStrike">
                <a:solidFill>
                  <a:srgbClr val="000000"/>
                </a:solidFill>
                <a:latin typeface="Century Gothic"/>
                <a:ea typeface="Century Gothic"/>
                <a:cs typeface="Century Gothic"/>
                <a:sym typeface="Century Gothic"/>
              </a:rPr>
              <a:t>space use varies less.</a:t>
            </a:r>
            <a:r>
              <a:rPr b="0" i="0" lang="en-US" sz="1200" u="none" cap="none" strike="noStrike">
                <a:solidFill>
                  <a:srgbClr val="000000"/>
                </a:solidFill>
                <a:latin typeface="Century Gothic"/>
                <a:ea typeface="Century Gothic"/>
                <a:cs typeface="Century Gothic"/>
                <a:sym typeface="Century Gothic"/>
              </a:rPr>
              <a:t> E is also positively related to stage, but levels off – at lower stages, ind variation goes up with stage, but as stage increases space use remains the same.   </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Variance in stage is less important &amp; only affects dry season Es. Highest levels of ind variation (dispersion in space) at intermediate levels of variance (downriver)</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p:txBody>
      </p:sp>
      <p:sp>
        <p:nvSpPr>
          <p:cNvPr id="319" name="Google Shape;319;p14"/>
          <p:cNvSpPr txBox="1"/>
          <p:nvPr/>
        </p:nvSpPr>
        <p:spPr>
          <a:xfrm>
            <a:off x="0" y="-153773"/>
            <a:ext cx="2496607" cy="82390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400" u="none" cap="none" strike="noStrike">
                <a:solidFill>
                  <a:schemeClr val="dk1"/>
                </a:solidFill>
                <a:latin typeface="Century Gothic"/>
                <a:ea typeface="Century Gothic"/>
                <a:cs typeface="Century Gothic"/>
                <a:sym typeface="Century Gothic"/>
              </a:rPr>
              <a:t>Results Fig 3 </a:t>
            </a:r>
            <a:endParaRPr/>
          </a:p>
        </p:txBody>
      </p:sp>
      <p:pic>
        <p:nvPicPr>
          <p:cNvPr id="320" name="Google Shape;320;p14"/>
          <p:cNvPicPr preferRelativeResize="0"/>
          <p:nvPr/>
        </p:nvPicPr>
        <p:blipFill rotWithShape="1">
          <a:blip r:embed="rId4">
            <a:alphaModFix/>
          </a:blip>
          <a:srcRect b="0" l="0" r="0" t="0"/>
          <a:stretch/>
        </p:blipFill>
        <p:spPr>
          <a:xfrm>
            <a:off x="5086278" y="72218"/>
            <a:ext cx="3232606" cy="2013623"/>
          </a:xfrm>
          <a:prstGeom prst="rect">
            <a:avLst/>
          </a:prstGeom>
          <a:noFill/>
          <a:ln>
            <a:noFill/>
          </a:ln>
        </p:spPr>
      </p:pic>
      <p:sp>
        <p:nvSpPr>
          <p:cNvPr id="321" name="Google Shape;321;p14"/>
          <p:cNvSpPr txBox="1"/>
          <p:nvPr/>
        </p:nvSpPr>
        <p:spPr>
          <a:xfrm>
            <a:off x="9224503" y="0"/>
            <a:ext cx="2146230" cy="45212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PC1-PC3dry  almost linear</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Nonlinear for PC1 wet</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Stage matters</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Particularly in dry season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Higher range of response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Low stage = similar space use</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High sstage = dissimlar space e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Stepwise relationship -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Strongest relationship between to dry season PC1 stage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Most of variaiblity in E is explained by PC1</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Secondarily by wet stage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entury Gothic"/>
              <a:ea typeface="Century Gothic"/>
              <a:cs typeface="Century Gothic"/>
              <a:sym typeface="Century Gothic"/>
            </a:endParaRPr>
          </a:p>
        </p:txBody>
      </p:sp>
      <p:pic>
        <p:nvPicPr>
          <p:cNvPr id="322" name="Google Shape;322;p14"/>
          <p:cNvPicPr preferRelativeResize="0"/>
          <p:nvPr/>
        </p:nvPicPr>
        <p:blipFill rotWithShape="1">
          <a:blip r:embed="rId5">
            <a:alphaModFix/>
          </a:blip>
          <a:srcRect b="0" l="0" r="0" t="0"/>
          <a:stretch/>
        </p:blipFill>
        <p:spPr>
          <a:xfrm>
            <a:off x="-8537" y="1225487"/>
            <a:ext cx="390065" cy="1261289"/>
          </a:xfrm>
          <a:prstGeom prst="rect">
            <a:avLst/>
          </a:prstGeom>
          <a:noFill/>
          <a:ln>
            <a:noFill/>
          </a:ln>
        </p:spPr>
      </p:pic>
      <p:pic>
        <p:nvPicPr>
          <p:cNvPr id="323" name="Google Shape;323;p14"/>
          <p:cNvPicPr preferRelativeResize="0"/>
          <p:nvPr/>
        </p:nvPicPr>
        <p:blipFill rotWithShape="1">
          <a:blip r:embed="rId5">
            <a:alphaModFix/>
          </a:blip>
          <a:srcRect b="0" l="0" r="0" t="0"/>
          <a:stretch/>
        </p:blipFill>
        <p:spPr>
          <a:xfrm>
            <a:off x="-11181" y="3449574"/>
            <a:ext cx="390065" cy="1261289"/>
          </a:xfrm>
          <a:prstGeom prst="rect">
            <a:avLst/>
          </a:prstGeom>
          <a:noFill/>
          <a:ln>
            <a:noFill/>
          </a:ln>
        </p:spPr>
      </p:pic>
      <p:sp>
        <p:nvSpPr>
          <p:cNvPr id="324" name="Google Shape;324;p14"/>
          <p:cNvSpPr txBox="1"/>
          <p:nvPr/>
        </p:nvSpPr>
        <p:spPr>
          <a:xfrm>
            <a:off x="3735980" y="180332"/>
            <a:ext cx="132676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Edf = 1 linear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Edf &gt; 1 parabolic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15"/>
          <p:cNvPicPr preferRelativeResize="0"/>
          <p:nvPr/>
        </p:nvPicPr>
        <p:blipFill rotWithShape="1">
          <a:blip r:embed="rId3">
            <a:alphaModFix/>
          </a:blip>
          <a:srcRect b="0" l="0" r="32318" t="313"/>
          <a:stretch/>
        </p:blipFill>
        <p:spPr>
          <a:xfrm>
            <a:off x="-95439" y="1391824"/>
            <a:ext cx="4251150" cy="3991650"/>
          </a:xfrm>
          <a:prstGeom prst="rect">
            <a:avLst/>
          </a:prstGeom>
          <a:noFill/>
          <a:ln>
            <a:noFill/>
          </a:ln>
        </p:spPr>
      </p:pic>
      <p:sp>
        <p:nvSpPr>
          <p:cNvPr id="330" name="Google Shape;330;p15"/>
          <p:cNvSpPr txBox="1"/>
          <p:nvPr/>
        </p:nvSpPr>
        <p:spPr>
          <a:xfrm>
            <a:off x="6228350" y="971050"/>
            <a:ext cx="2617200" cy="36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5"/>
          <p:cNvSpPr txBox="1"/>
          <p:nvPr/>
        </p:nvSpPr>
        <p:spPr>
          <a:xfrm>
            <a:off x="5993175" y="971050"/>
            <a:ext cx="2359200" cy="39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5"/>
          <p:cNvSpPr txBox="1"/>
          <p:nvPr/>
        </p:nvSpPr>
        <p:spPr>
          <a:xfrm>
            <a:off x="4129660" y="3387149"/>
            <a:ext cx="5014340" cy="187345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Century Gothic"/>
                <a:ea typeface="Century Gothic"/>
                <a:cs typeface="Century Gothic"/>
                <a:sym typeface="Century Gothic"/>
              </a:rPr>
              <a:t>3. What is the distributional pattern that results as a function of intraspecific variation?</a:t>
            </a:r>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Proportion of days detected in each zone &amp; compared wet vs dry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Most space use is upstream in zones 1-2, but it changes between wet and dry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For each season*month</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P = unique # of days per zone/ total # days in detection record for each fish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Averaged across all individuals</a:t>
            </a:r>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Monthly P- averaged across all months in that season</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p:txBody>
      </p:sp>
      <p:pic>
        <p:nvPicPr>
          <p:cNvPr id="333" name="Google Shape;333;p15"/>
          <p:cNvPicPr preferRelativeResize="0"/>
          <p:nvPr/>
        </p:nvPicPr>
        <p:blipFill rotWithShape="1">
          <a:blip r:embed="rId4">
            <a:alphaModFix/>
          </a:blip>
          <a:srcRect b="0" l="0" r="0" t="0"/>
          <a:stretch/>
        </p:blipFill>
        <p:spPr>
          <a:xfrm>
            <a:off x="229862" y="-22536"/>
            <a:ext cx="3012950" cy="1443528"/>
          </a:xfrm>
          <a:prstGeom prst="rect">
            <a:avLst/>
          </a:prstGeom>
          <a:noFill/>
          <a:ln>
            <a:noFill/>
          </a:ln>
        </p:spPr>
      </p:pic>
      <p:pic>
        <p:nvPicPr>
          <p:cNvPr id="334" name="Google Shape;334;p15"/>
          <p:cNvPicPr preferRelativeResize="0"/>
          <p:nvPr/>
        </p:nvPicPr>
        <p:blipFill rotWithShape="1">
          <a:blip r:embed="rId5">
            <a:alphaModFix/>
          </a:blip>
          <a:srcRect b="0" l="0" r="0" t="0"/>
          <a:stretch/>
        </p:blipFill>
        <p:spPr>
          <a:xfrm>
            <a:off x="5780242" y="134414"/>
            <a:ext cx="3296471" cy="3073874"/>
          </a:xfrm>
          <a:prstGeom prst="rect">
            <a:avLst/>
          </a:prstGeom>
          <a:noFill/>
          <a:ln>
            <a:noFill/>
          </a:ln>
        </p:spPr>
      </p:pic>
      <p:sp>
        <p:nvSpPr>
          <p:cNvPr id="335" name="Google Shape;335;p15"/>
          <p:cNvSpPr txBox="1"/>
          <p:nvPr/>
        </p:nvSpPr>
        <p:spPr>
          <a:xfrm>
            <a:off x="-1430681" y="241411"/>
            <a:ext cx="281100" cy="208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5"/>
          <p:cNvSpPr txBox="1"/>
          <p:nvPr/>
        </p:nvSpPr>
        <p:spPr>
          <a:xfrm>
            <a:off x="691150" y="744575"/>
            <a:ext cx="398700" cy="46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5"/>
          <p:cNvSpPr txBox="1"/>
          <p:nvPr/>
        </p:nvSpPr>
        <p:spPr>
          <a:xfrm>
            <a:off x="691150" y="635675"/>
            <a:ext cx="398700" cy="46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5"/>
          <p:cNvSpPr txBox="1"/>
          <p:nvPr/>
        </p:nvSpPr>
        <p:spPr>
          <a:xfrm>
            <a:off x="3276100" y="-343545"/>
            <a:ext cx="4260850" cy="104277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1800" u="none" cap="none" strike="noStrike">
                <a:solidFill>
                  <a:schemeClr val="dk1"/>
                </a:solidFill>
                <a:latin typeface="Century Gothic"/>
                <a:ea typeface="Century Gothic"/>
                <a:cs typeface="Century Gothic"/>
                <a:sym typeface="Century Gothic"/>
              </a:rPr>
              <a:t>Results Appendix 3</a:t>
            </a:r>
            <a:endParaRPr/>
          </a:p>
        </p:txBody>
      </p:sp>
      <p:sp>
        <p:nvSpPr>
          <p:cNvPr id="339" name="Google Shape;339;p15"/>
          <p:cNvSpPr txBox="1"/>
          <p:nvPr/>
        </p:nvSpPr>
        <p:spPr>
          <a:xfrm>
            <a:off x="-2439088" y="38211"/>
            <a:ext cx="2351131" cy="6247076"/>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Mean P across zones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Unique # of days per zone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Over total # of days of detection record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Average across individuals and month for dry season</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fish*zone*season matrix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For each month, y is zones as columns and calculated per ind (rows), how many days detected in in zone- totalled row to get a proportion, and used and then averaged across year/zone/season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This gives monthly proportion per individual, averaged across zone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zones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40" name="Google Shape;340;p15"/>
          <p:cNvSpPr/>
          <p:nvPr/>
        </p:nvSpPr>
        <p:spPr>
          <a:xfrm>
            <a:off x="-8050" y="4044950"/>
            <a:ext cx="3595800" cy="1181100"/>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p15"/>
          <p:cNvSpPr/>
          <p:nvPr/>
        </p:nvSpPr>
        <p:spPr>
          <a:xfrm>
            <a:off x="5192" y="1842144"/>
            <a:ext cx="3519600" cy="1063931"/>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6"/>
          <p:cNvSpPr txBox="1"/>
          <p:nvPr/>
        </p:nvSpPr>
        <p:spPr>
          <a:xfrm>
            <a:off x="0" y="-250492"/>
            <a:ext cx="4260850" cy="104277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000" u="none" cap="none" strike="noStrike">
                <a:solidFill>
                  <a:schemeClr val="dk1"/>
                </a:solidFill>
                <a:latin typeface="Century Gothic"/>
                <a:ea typeface="Century Gothic"/>
                <a:cs typeface="Century Gothic"/>
                <a:sym typeface="Century Gothic"/>
              </a:rPr>
              <a:t>Results Fig 4</a:t>
            </a:r>
            <a:endParaRPr/>
          </a:p>
        </p:txBody>
      </p:sp>
      <p:sp>
        <p:nvSpPr>
          <p:cNvPr id="347" name="Google Shape;347;p16"/>
          <p:cNvSpPr txBox="1"/>
          <p:nvPr/>
        </p:nvSpPr>
        <p:spPr>
          <a:xfrm>
            <a:off x="3998994" y="2383457"/>
            <a:ext cx="5047400" cy="2519803"/>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Century Gothic"/>
                <a:ea typeface="Century Gothic"/>
                <a:cs typeface="Century Gothic"/>
                <a:sym typeface="Century Gothic"/>
              </a:rPr>
              <a:t>3. What is the distributional pattern that results as a function of intraspecific variation?</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0" i="0" lang="en-US" sz="1000" u="none" cap="none" strike="noStrike">
                <a:solidFill>
                  <a:srgbClr val="D8D8D8"/>
                </a:solidFill>
                <a:latin typeface="Century Gothic"/>
                <a:ea typeface="Century Gothic"/>
                <a:cs typeface="Century Gothic"/>
                <a:sym typeface="Century Gothic"/>
              </a:rPr>
              <a:t>Relative change (symmetrical) from wet-dry season for each zone</a:t>
            </a:r>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D8D8D8"/>
                </a:solidFill>
                <a:latin typeface="Century Gothic"/>
                <a:ea typeface="Century Gothic"/>
                <a:cs typeface="Century Gothic"/>
                <a:sym typeface="Century Gothic"/>
              </a:rPr>
              <a:t>Relative change: Wet-Dry /average (wet,dry</a:t>
            </a:r>
            <a:r>
              <a:rPr b="0" i="0" lang="en-US" sz="1000" u="none" cap="none" strike="noStrike">
                <a:solidFill>
                  <a:srgbClr val="D8D8D8"/>
                </a:solidFill>
                <a:latin typeface="Century Gothic"/>
                <a:ea typeface="Century Gothic"/>
                <a:cs typeface="Century Gothic"/>
                <a:sym typeface="Century Gothic"/>
              </a:rPr>
              <a:t>)   </a:t>
            </a:r>
            <a:r>
              <a:rPr b="1" i="0" lang="en-US" sz="1000" u="none" cap="none" strike="noStrike">
                <a:solidFill>
                  <a:srgbClr val="D8D8D8"/>
                </a:solidFill>
                <a:latin typeface="Century Gothic"/>
                <a:ea typeface="Century Gothic"/>
                <a:cs typeface="Century Gothic"/>
                <a:sym typeface="Century Gothic"/>
              </a:rPr>
              <a:t>+ = increase in wet season</a:t>
            </a:r>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D8D8D8"/>
                </a:solidFill>
                <a:latin typeface="Century Gothic"/>
                <a:ea typeface="Century Gothic"/>
                <a:cs typeface="Century Gothic"/>
                <a:sym typeface="Century Gothic"/>
              </a:rPr>
              <a:t>    			    -  = increase in dry season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D8D8D8"/>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D8D8D8"/>
                </a:solidFill>
                <a:latin typeface="Century Gothic"/>
                <a:ea typeface="Century Gothic"/>
                <a:cs typeface="Century Gothic"/>
                <a:sym typeface="Century Gothic"/>
              </a:rPr>
              <a:t>Across yrs:  high variation 🡪	 early yrs: less variable space use in any zone? </a:t>
            </a:r>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D8D8D8"/>
                </a:solidFill>
                <a:latin typeface="Century Gothic"/>
                <a:ea typeface="Century Gothic"/>
                <a:cs typeface="Century Gothic"/>
                <a:sym typeface="Century Gothic"/>
              </a:rPr>
              <a:t>		 late yrs:  more variable +/- TB, + Gulf,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D8D8D8"/>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D8D8D8"/>
                </a:solidFill>
                <a:latin typeface="Century Gothic"/>
                <a:ea typeface="Century Gothic"/>
                <a:cs typeface="Century Gothic"/>
                <a:sym typeface="Century Gothic"/>
              </a:rPr>
              <a:t>Upper zones = low proportion change – always used (slightly negative)</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D8D8D8"/>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D8D8D8"/>
                </a:solidFill>
                <a:latin typeface="Century Gothic"/>
                <a:ea typeface="Century Gothic"/>
                <a:cs typeface="Century Gothic"/>
                <a:sym typeface="Century Gothic"/>
              </a:rPr>
              <a:t>Lower zones = higher proportional change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D8D8D8"/>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p:txBody>
      </p:sp>
      <p:pic>
        <p:nvPicPr>
          <p:cNvPr id="348" name="Google Shape;348;p16"/>
          <p:cNvPicPr preferRelativeResize="0"/>
          <p:nvPr/>
        </p:nvPicPr>
        <p:blipFill rotWithShape="1">
          <a:blip r:embed="rId3">
            <a:alphaModFix/>
          </a:blip>
          <a:srcRect b="0" l="0" r="58458" t="7808"/>
          <a:stretch/>
        </p:blipFill>
        <p:spPr>
          <a:xfrm>
            <a:off x="0" y="586673"/>
            <a:ext cx="3750100" cy="4165599"/>
          </a:xfrm>
          <a:prstGeom prst="rect">
            <a:avLst/>
          </a:prstGeom>
          <a:noFill/>
          <a:ln>
            <a:noFill/>
          </a:ln>
        </p:spPr>
      </p:pic>
      <p:sp>
        <p:nvSpPr>
          <p:cNvPr id="349" name="Google Shape;349;p16"/>
          <p:cNvSpPr txBox="1"/>
          <p:nvPr/>
        </p:nvSpPr>
        <p:spPr>
          <a:xfrm>
            <a:off x="4094199" y="3768049"/>
            <a:ext cx="4027451" cy="210684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50" name="Google Shape;350;p16"/>
          <p:cNvPicPr preferRelativeResize="0"/>
          <p:nvPr/>
        </p:nvPicPr>
        <p:blipFill rotWithShape="1">
          <a:blip r:embed="rId4">
            <a:alphaModFix/>
          </a:blip>
          <a:srcRect b="0" l="0" r="0" t="0"/>
          <a:stretch/>
        </p:blipFill>
        <p:spPr>
          <a:xfrm>
            <a:off x="4572000" y="-302729"/>
            <a:ext cx="3492182" cy="2201153"/>
          </a:xfrm>
          <a:prstGeom prst="rect">
            <a:avLst/>
          </a:prstGeom>
          <a:noFill/>
          <a:ln>
            <a:noFill/>
          </a:ln>
        </p:spPr>
      </p:pic>
      <p:pic>
        <p:nvPicPr>
          <p:cNvPr id="351" name="Google Shape;351;p16"/>
          <p:cNvPicPr preferRelativeResize="0"/>
          <p:nvPr/>
        </p:nvPicPr>
        <p:blipFill rotWithShape="1">
          <a:blip r:embed="rId3">
            <a:alphaModFix/>
          </a:blip>
          <a:srcRect b="30851" l="92781" r="-213" t="40024"/>
          <a:stretch/>
        </p:blipFill>
        <p:spPr>
          <a:xfrm>
            <a:off x="3917467" y="579975"/>
            <a:ext cx="679450" cy="1416051"/>
          </a:xfrm>
          <a:prstGeom prst="rect">
            <a:avLst/>
          </a:prstGeom>
          <a:noFill/>
          <a:ln>
            <a:noFill/>
          </a:ln>
        </p:spPr>
      </p:pic>
      <p:sp>
        <p:nvSpPr>
          <p:cNvPr id="352" name="Google Shape;352;p16"/>
          <p:cNvSpPr txBox="1"/>
          <p:nvPr/>
        </p:nvSpPr>
        <p:spPr>
          <a:xfrm>
            <a:off x="247167" y="513411"/>
            <a:ext cx="234315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53" name="Google Shape;353;p16"/>
          <p:cNvPicPr preferRelativeResize="0"/>
          <p:nvPr/>
        </p:nvPicPr>
        <p:blipFill rotWithShape="1">
          <a:blip r:embed="rId3">
            <a:alphaModFix/>
          </a:blip>
          <a:srcRect b="30851" l="92781" r="-213" t="40024"/>
          <a:stretch/>
        </p:blipFill>
        <p:spPr>
          <a:xfrm>
            <a:off x="9582150" y="1366364"/>
            <a:ext cx="679450" cy="1416051"/>
          </a:xfrm>
          <a:prstGeom prst="rect">
            <a:avLst/>
          </a:prstGeom>
          <a:noFill/>
          <a:ln>
            <a:noFill/>
          </a:ln>
        </p:spPr>
      </p:pic>
      <p:sp>
        <p:nvSpPr>
          <p:cNvPr id="354" name="Google Shape;354;p16"/>
          <p:cNvSpPr txBox="1"/>
          <p:nvPr/>
        </p:nvSpPr>
        <p:spPr>
          <a:xfrm>
            <a:off x="325650" y="547317"/>
            <a:ext cx="34834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Relative change from wet to dry </a:t>
            </a:r>
            <a:endParaRPr/>
          </a:p>
        </p:txBody>
      </p:sp>
      <p:sp>
        <p:nvSpPr>
          <p:cNvPr id="355" name="Google Shape;355;p16"/>
          <p:cNvSpPr txBox="1"/>
          <p:nvPr/>
        </p:nvSpPr>
        <p:spPr>
          <a:xfrm>
            <a:off x="3662092" y="236412"/>
            <a:ext cx="1165283"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Relative change </a:t>
            </a:r>
            <a:endParaRPr/>
          </a:p>
        </p:txBody>
      </p:sp>
      <p:sp>
        <p:nvSpPr>
          <p:cNvPr id="356" name="Google Shape;356;p16"/>
          <p:cNvSpPr txBox="1"/>
          <p:nvPr/>
        </p:nvSpPr>
        <p:spPr>
          <a:xfrm>
            <a:off x="3948834" y="1742110"/>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 in dry</a:t>
            </a:r>
            <a:endParaRPr/>
          </a:p>
        </p:txBody>
      </p:sp>
      <p:sp>
        <p:nvSpPr>
          <p:cNvPr id="357" name="Google Shape;357;p16"/>
          <p:cNvSpPr txBox="1"/>
          <p:nvPr/>
        </p:nvSpPr>
        <p:spPr>
          <a:xfrm>
            <a:off x="3976417" y="691580"/>
            <a:ext cx="756500"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 in wet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7"/>
          <p:cNvSpPr txBox="1"/>
          <p:nvPr/>
        </p:nvSpPr>
        <p:spPr>
          <a:xfrm>
            <a:off x="0" y="-153773"/>
            <a:ext cx="4260850" cy="104277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000" u="none" cap="none" strike="noStrike">
                <a:solidFill>
                  <a:schemeClr val="dk1"/>
                </a:solidFill>
                <a:latin typeface="Century Gothic"/>
                <a:ea typeface="Century Gothic"/>
                <a:cs typeface="Century Gothic"/>
                <a:sym typeface="Century Gothic"/>
              </a:rPr>
              <a:t>Results Fig 4</a:t>
            </a:r>
            <a:endParaRPr/>
          </a:p>
        </p:txBody>
      </p:sp>
      <p:sp>
        <p:nvSpPr>
          <p:cNvPr id="363" name="Google Shape;363;p17"/>
          <p:cNvSpPr txBox="1"/>
          <p:nvPr/>
        </p:nvSpPr>
        <p:spPr>
          <a:xfrm>
            <a:off x="3998994" y="2383457"/>
            <a:ext cx="5047400" cy="2519803"/>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Century Gothic"/>
                <a:ea typeface="Century Gothic"/>
                <a:cs typeface="Century Gothic"/>
                <a:sym typeface="Century Gothic"/>
              </a:rPr>
              <a:t>3. What is the distributional pattern that results as a function of intraspecific variation?</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0" i="0" lang="en-US" sz="1000" u="none" cap="none" strike="noStrike">
                <a:solidFill>
                  <a:srgbClr val="000000"/>
                </a:solidFill>
                <a:latin typeface="Century Gothic"/>
                <a:ea typeface="Century Gothic"/>
                <a:cs typeface="Century Gothic"/>
                <a:sym typeface="Century Gothic"/>
              </a:rPr>
              <a:t>Relative change (symmetrical) from wet-dry season for each zone</a:t>
            </a:r>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entury Gothic"/>
                <a:ea typeface="Century Gothic"/>
                <a:cs typeface="Century Gothic"/>
                <a:sym typeface="Century Gothic"/>
              </a:rPr>
              <a:t>Relative change: Wet-Dry /average (wet,dry</a:t>
            </a:r>
            <a:r>
              <a:rPr b="0" i="0" lang="en-US" sz="1000" u="none" cap="none" strike="noStrike">
                <a:solidFill>
                  <a:srgbClr val="000000"/>
                </a:solidFill>
                <a:latin typeface="Century Gothic"/>
                <a:ea typeface="Century Gothic"/>
                <a:cs typeface="Century Gothic"/>
                <a:sym typeface="Century Gothic"/>
              </a:rPr>
              <a:t>)   </a:t>
            </a:r>
            <a:r>
              <a:rPr b="1" i="0" lang="en-US" sz="1000" u="none" cap="none" strike="noStrike">
                <a:solidFill>
                  <a:srgbClr val="A29E00"/>
                </a:solidFill>
                <a:latin typeface="Century Gothic"/>
                <a:ea typeface="Century Gothic"/>
                <a:cs typeface="Century Gothic"/>
                <a:sym typeface="Century Gothic"/>
              </a:rPr>
              <a:t>+ = increase in wet season</a:t>
            </a:r>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entury Gothic"/>
                <a:ea typeface="Century Gothic"/>
                <a:cs typeface="Century Gothic"/>
                <a:sym typeface="Century Gothic"/>
              </a:rPr>
              <a:t>    			  </a:t>
            </a:r>
            <a:r>
              <a:rPr b="1" i="0" lang="en-US" sz="1000" u="none" cap="none" strike="noStrike">
                <a:solidFill>
                  <a:srgbClr val="6600CC"/>
                </a:solidFill>
                <a:latin typeface="Century Gothic"/>
                <a:ea typeface="Century Gothic"/>
                <a:cs typeface="Century Gothic"/>
                <a:sym typeface="Century Gothic"/>
              </a:rPr>
              <a:t>  </a:t>
            </a:r>
            <a:r>
              <a:rPr b="1" i="0" lang="en-US" sz="1000" u="none" cap="none" strike="noStrike">
                <a:solidFill>
                  <a:srgbClr val="7030A0"/>
                </a:solidFill>
                <a:latin typeface="Century Gothic"/>
                <a:ea typeface="Century Gothic"/>
                <a:cs typeface="Century Gothic"/>
                <a:sym typeface="Century Gothic"/>
              </a:rPr>
              <a:t>-  = increase in dry season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030A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Across yrs:  high variation 🡪	 early yrs: less variable space use in any zone? </a:t>
            </a:r>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		 late yrs:  more variable +/- TB, + Gulf,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Upper zones = low proportion change – always used (slightly negative)</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entury Gothic"/>
                <a:ea typeface="Century Gothic"/>
                <a:cs typeface="Century Gothic"/>
                <a:sym typeface="Century Gothic"/>
              </a:rPr>
              <a:t>Lower zones = higher proportional change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p:txBody>
      </p:sp>
      <p:pic>
        <p:nvPicPr>
          <p:cNvPr id="364" name="Google Shape;364;p17"/>
          <p:cNvPicPr preferRelativeResize="0"/>
          <p:nvPr/>
        </p:nvPicPr>
        <p:blipFill rotWithShape="1">
          <a:blip r:embed="rId3">
            <a:alphaModFix/>
          </a:blip>
          <a:srcRect b="0" l="0" r="58458" t="7808"/>
          <a:stretch/>
        </p:blipFill>
        <p:spPr>
          <a:xfrm>
            <a:off x="0" y="586673"/>
            <a:ext cx="3750100" cy="4165599"/>
          </a:xfrm>
          <a:prstGeom prst="rect">
            <a:avLst/>
          </a:prstGeom>
          <a:noFill/>
          <a:ln>
            <a:noFill/>
          </a:ln>
        </p:spPr>
      </p:pic>
      <p:sp>
        <p:nvSpPr>
          <p:cNvPr id="365" name="Google Shape;365;p17"/>
          <p:cNvSpPr txBox="1"/>
          <p:nvPr/>
        </p:nvSpPr>
        <p:spPr>
          <a:xfrm>
            <a:off x="4094199" y="3768049"/>
            <a:ext cx="4027451" cy="210684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6" name="Google Shape;366;p17"/>
          <p:cNvPicPr preferRelativeResize="0"/>
          <p:nvPr/>
        </p:nvPicPr>
        <p:blipFill rotWithShape="1">
          <a:blip r:embed="rId4">
            <a:alphaModFix/>
          </a:blip>
          <a:srcRect b="0" l="0" r="0" t="0"/>
          <a:stretch/>
        </p:blipFill>
        <p:spPr>
          <a:xfrm>
            <a:off x="4572000" y="-302729"/>
            <a:ext cx="3492182" cy="2201153"/>
          </a:xfrm>
          <a:prstGeom prst="rect">
            <a:avLst/>
          </a:prstGeom>
          <a:noFill/>
          <a:ln>
            <a:noFill/>
          </a:ln>
        </p:spPr>
      </p:pic>
      <p:pic>
        <p:nvPicPr>
          <p:cNvPr id="367" name="Google Shape;367;p17"/>
          <p:cNvPicPr preferRelativeResize="0"/>
          <p:nvPr/>
        </p:nvPicPr>
        <p:blipFill rotWithShape="1">
          <a:blip r:embed="rId3">
            <a:alphaModFix/>
          </a:blip>
          <a:srcRect b="30851" l="92781" r="-213" t="40024"/>
          <a:stretch/>
        </p:blipFill>
        <p:spPr>
          <a:xfrm>
            <a:off x="3917467" y="579975"/>
            <a:ext cx="679450" cy="1416051"/>
          </a:xfrm>
          <a:prstGeom prst="rect">
            <a:avLst/>
          </a:prstGeom>
          <a:noFill/>
          <a:ln>
            <a:noFill/>
          </a:ln>
        </p:spPr>
      </p:pic>
      <p:sp>
        <p:nvSpPr>
          <p:cNvPr id="368" name="Google Shape;368;p17"/>
          <p:cNvSpPr txBox="1"/>
          <p:nvPr/>
        </p:nvSpPr>
        <p:spPr>
          <a:xfrm>
            <a:off x="247167" y="513411"/>
            <a:ext cx="234315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69" name="Google Shape;369;p17"/>
          <p:cNvPicPr preferRelativeResize="0"/>
          <p:nvPr/>
        </p:nvPicPr>
        <p:blipFill rotWithShape="1">
          <a:blip r:embed="rId3">
            <a:alphaModFix/>
          </a:blip>
          <a:srcRect b="30851" l="92781" r="-213" t="40024"/>
          <a:stretch/>
        </p:blipFill>
        <p:spPr>
          <a:xfrm>
            <a:off x="9582150" y="1366364"/>
            <a:ext cx="679450" cy="1416051"/>
          </a:xfrm>
          <a:prstGeom prst="rect">
            <a:avLst/>
          </a:prstGeom>
          <a:noFill/>
          <a:ln>
            <a:noFill/>
          </a:ln>
        </p:spPr>
      </p:pic>
      <p:sp>
        <p:nvSpPr>
          <p:cNvPr id="370" name="Google Shape;370;p17"/>
          <p:cNvSpPr txBox="1"/>
          <p:nvPr/>
        </p:nvSpPr>
        <p:spPr>
          <a:xfrm>
            <a:off x="325650" y="547317"/>
            <a:ext cx="34834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Relative change from wet to dry </a:t>
            </a:r>
            <a:endParaRPr/>
          </a:p>
        </p:txBody>
      </p:sp>
      <p:sp>
        <p:nvSpPr>
          <p:cNvPr id="371" name="Google Shape;371;p17"/>
          <p:cNvSpPr txBox="1"/>
          <p:nvPr/>
        </p:nvSpPr>
        <p:spPr>
          <a:xfrm>
            <a:off x="3662092" y="236412"/>
            <a:ext cx="1165283"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Relative change </a:t>
            </a:r>
            <a:endParaRPr/>
          </a:p>
        </p:txBody>
      </p:sp>
      <p:sp>
        <p:nvSpPr>
          <p:cNvPr id="372" name="Google Shape;372;p17"/>
          <p:cNvSpPr txBox="1"/>
          <p:nvPr/>
        </p:nvSpPr>
        <p:spPr>
          <a:xfrm>
            <a:off x="2317750" y="3568700"/>
            <a:ext cx="7565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in wet</a:t>
            </a:r>
            <a:endParaRPr/>
          </a:p>
        </p:txBody>
      </p:sp>
      <p:sp>
        <p:nvSpPr>
          <p:cNvPr id="373" name="Google Shape;373;p17"/>
          <p:cNvSpPr txBox="1"/>
          <p:nvPr/>
        </p:nvSpPr>
        <p:spPr>
          <a:xfrm>
            <a:off x="2156359" y="1771466"/>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 in dry</a:t>
            </a:r>
            <a:endParaRPr/>
          </a:p>
        </p:txBody>
      </p:sp>
      <p:sp>
        <p:nvSpPr>
          <p:cNvPr id="374" name="Google Shape;374;p17"/>
          <p:cNvSpPr/>
          <p:nvPr/>
        </p:nvSpPr>
        <p:spPr>
          <a:xfrm>
            <a:off x="450202" y="797847"/>
            <a:ext cx="417374" cy="3767803"/>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17"/>
          <p:cNvSpPr/>
          <p:nvPr/>
        </p:nvSpPr>
        <p:spPr>
          <a:xfrm>
            <a:off x="2215309" y="855094"/>
            <a:ext cx="1302123" cy="3897178"/>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6" name="Google Shape;376;p17"/>
          <p:cNvSpPr txBox="1"/>
          <p:nvPr/>
        </p:nvSpPr>
        <p:spPr>
          <a:xfrm>
            <a:off x="2156359" y="4164333"/>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 in dry</a:t>
            </a:r>
            <a:endParaRPr/>
          </a:p>
        </p:txBody>
      </p:sp>
      <p:sp>
        <p:nvSpPr>
          <p:cNvPr id="377" name="Google Shape;377;p17"/>
          <p:cNvSpPr txBox="1"/>
          <p:nvPr/>
        </p:nvSpPr>
        <p:spPr>
          <a:xfrm>
            <a:off x="3023075" y="4164333"/>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 in dry</a:t>
            </a:r>
            <a:endParaRPr/>
          </a:p>
        </p:txBody>
      </p:sp>
      <p:sp>
        <p:nvSpPr>
          <p:cNvPr id="378" name="Google Shape;378;p17"/>
          <p:cNvSpPr txBox="1"/>
          <p:nvPr/>
        </p:nvSpPr>
        <p:spPr>
          <a:xfrm>
            <a:off x="2775670" y="2383457"/>
            <a:ext cx="7565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in wet</a:t>
            </a:r>
            <a:endParaRPr/>
          </a:p>
        </p:txBody>
      </p:sp>
      <p:sp>
        <p:nvSpPr>
          <p:cNvPr id="379" name="Google Shape;379;p17"/>
          <p:cNvSpPr txBox="1"/>
          <p:nvPr/>
        </p:nvSpPr>
        <p:spPr>
          <a:xfrm>
            <a:off x="3948834" y="1742110"/>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 in dry</a:t>
            </a:r>
            <a:endParaRPr/>
          </a:p>
        </p:txBody>
      </p:sp>
      <p:sp>
        <p:nvSpPr>
          <p:cNvPr id="380" name="Google Shape;380;p17"/>
          <p:cNvSpPr txBox="1"/>
          <p:nvPr/>
        </p:nvSpPr>
        <p:spPr>
          <a:xfrm>
            <a:off x="3976417" y="691580"/>
            <a:ext cx="756500"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 in wet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18"/>
          <p:cNvPicPr preferRelativeResize="0"/>
          <p:nvPr/>
        </p:nvPicPr>
        <p:blipFill rotWithShape="1">
          <a:blip r:embed="rId3">
            <a:alphaModFix/>
          </a:blip>
          <a:srcRect b="0" l="0" r="58216" t="13515"/>
          <a:stretch/>
        </p:blipFill>
        <p:spPr>
          <a:xfrm>
            <a:off x="0" y="844550"/>
            <a:ext cx="3771900" cy="3907722"/>
          </a:xfrm>
          <a:prstGeom prst="rect">
            <a:avLst/>
          </a:prstGeom>
          <a:noFill/>
          <a:ln>
            <a:noFill/>
          </a:ln>
        </p:spPr>
      </p:pic>
      <p:sp>
        <p:nvSpPr>
          <p:cNvPr id="386" name="Google Shape;386;p18"/>
          <p:cNvSpPr txBox="1"/>
          <p:nvPr/>
        </p:nvSpPr>
        <p:spPr>
          <a:xfrm>
            <a:off x="325650" y="547317"/>
            <a:ext cx="34834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Relative change from wet to dry </a:t>
            </a:r>
            <a:endParaRPr/>
          </a:p>
        </p:txBody>
      </p:sp>
      <p:sp>
        <p:nvSpPr>
          <p:cNvPr id="387" name="Google Shape;387;p18"/>
          <p:cNvSpPr txBox="1"/>
          <p:nvPr/>
        </p:nvSpPr>
        <p:spPr>
          <a:xfrm>
            <a:off x="2317750" y="3568700"/>
            <a:ext cx="7565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in wet</a:t>
            </a:r>
            <a:endParaRPr/>
          </a:p>
        </p:txBody>
      </p:sp>
      <p:sp>
        <p:nvSpPr>
          <p:cNvPr id="388" name="Google Shape;388;p18"/>
          <p:cNvSpPr txBox="1"/>
          <p:nvPr/>
        </p:nvSpPr>
        <p:spPr>
          <a:xfrm>
            <a:off x="2156359" y="1771466"/>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 in dry</a:t>
            </a:r>
            <a:endParaRPr/>
          </a:p>
        </p:txBody>
      </p:sp>
      <p:sp>
        <p:nvSpPr>
          <p:cNvPr id="389" name="Google Shape;389;p18"/>
          <p:cNvSpPr txBox="1"/>
          <p:nvPr/>
        </p:nvSpPr>
        <p:spPr>
          <a:xfrm>
            <a:off x="2156359" y="4164333"/>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 in dry</a:t>
            </a:r>
            <a:endParaRPr/>
          </a:p>
        </p:txBody>
      </p:sp>
      <p:sp>
        <p:nvSpPr>
          <p:cNvPr id="390" name="Google Shape;390;p18"/>
          <p:cNvSpPr txBox="1"/>
          <p:nvPr/>
        </p:nvSpPr>
        <p:spPr>
          <a:xfrm>
            <a:off x="3023075" y="4164333"/>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 in dry</a:t>
            </a:r>
            <a:endParaRPr/>
          </a:p>
        </p:txBody>
      </p:sp>
      <p:sp>
        <p:nvSpPr>
          <p:cNvPr id="391" name="Google Shape;391;p18"/>
          <p:cNvSpPr txBox="1"/>
          <p:nvPr/>
        </p:nvSpPr>
        <p:spPr>
          <a:xfrm>
            <a:off x="2775670" y="2383457"/>
            <a:ext cx="7565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in wet</a:t>
            </a:r>
            <a:endParaRPr/>
          </a:p>
        </p:txBody>
      </p:sp>
      <p:pic>
        <p:nvPicPr>
          <p:cNvPr id="392" name="Google Shape;392;p18"/>
          <p:cNvPicPr preferRelativeResize="0"/>
          <p:nvPr/>
        </p:nvPicPr>
        <p:blipFill rotWithShape="1">
          <a:blip r:embed="rId4">
            <a:alphaModFix/>
          </a:blip>
          <a:srcRect b="0" l="0" r="0" t="0"/>
          <a:stretch/>
        </p:blipFill>
        <p:spPr>
          <a:xfrm>
            <a:off x="4707517" y="59189"/>
            <a:ext cx="4356981" cy="2728461"/>
          </a:xfrm>
          <a:prstGeom prst="rect">
            <a:avLst/>
          </a:prstGeom>
          <a:noFill/>
          <a:ln>
            <a:noFill/>
          </a:ln>
        </p:spPr>
      </p:pic>
      <p:sp>
        <p:nvSpPr>
          <p:cNvPr id="393" name="Google Shape;393;p18"/>
          <p:cNvSpPr/>
          <p:nvPr/>
        </p:nvSpPr>
        <p:spPr>
          <a:xfrm>
            <a:off x="7077368" y="208450"/>
            <a:ext cx="1507832" cy="2484061"/>
          </a:xfrm>
          <a:prstGeom prst="rect">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8"/>
          <p:cNvSpPr txBox="1"/>
          <p:nvPr/>
        </p:nvSpPr>
        <p:spPr>
          <a:xfrm rot="-5400000">
            <a:off x="3676106" y="1198421"/>
            <a:ext cx="2032938"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Peak monthly sunfish abundance</a:t>
            </a:r>
            <a:endParaRPr/>
          </a:p>
        </p:txBody>
      </p:sp>
      <p:sp>
        <p:nvSpPr>
          <p:cNvPr id="395" name="Google Shape;395;p18"/>
          <p:cNvSpPr txBox="1"/>
          <p:nvPr/>
        </p:nvSpPr>
        <p:spPr>
          <a:xfrm>
            <a:off x="325650" y="4598383"/>
            <a:ext cx="386715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Century Gothic"/>
                <a:ea typeface="Century Gothic"/>
                <a:cs typeface="Century Gothic"/>
                <a:sym typeface="Century Gothic"/>
              </a:rPr>
              <a:t>Low</a:t>
            </a:r>
            <a:r>
              <a:rPr b="1" i="0" lang="en-US" sz="1400" u="none" cap="none" strike="noStrike">
                <a:solidFill>
                  <a:srgbClr val="00CC66"/>
                </a:solidFill>
                <a:latin typeface="Century Gothic"/>
                <a:ea typeface="Century Gothic"/>
                <a:cs typeface="Century Gothic"/>
                <a:sym typeface="Century Gothic"/>
              </a:rPr>
              <a:t>  Med  High Vhigh </a:t>
            </a:r>
            <a:r>
              <a:rPr b="1" i="0" lang="en-US" sz="1400" u="none" cap="none" strike="noStrike">
                <a:solidFill>
                  <a:srgbClr val="FF0000"/>
                </a:solidFill>
                <a:latin typeface="Century Gothic"/>
                <a:ea typeface="Century Gothic"/>
                <a:cs typeface="Century Gothic"/>
                <a:sym typeface="Century Gothic"/>
              </a:rPr>
              <a:t>Low</a:t>
            </a:r>
            <a:r>
              <a:rPr b="1" i="0" lang="en-US" sz="1400" u="none" cap="none" strike="noStrike">
                <a:solidFill>
                  <a:srgbClr val="00CC66"/>
                </a:solidFill>
                <a:latin typeface="Century Gothic"/>
                <a:ea typeface="Century Gothic"/>
                <a:cs typeface="Century Gothic"/>
                <a:sym typeface="Century Gothic"/>
              </a:rPr>
              <a:t> Med Med</a:t>
            </a:r>
            <a:endParaRPr b="1" i="0" sz="1400" u="none" cap="none" strike="noStrike">
              <a:solidFill>
                <a:srgbClr val="00CC66"/>
              </a:solidFill>
              <a:latin typeface="Century Gothic"/>
              <a:ea typeface="Century Gothic"/>
              <a:cs typeface="Century Gothic"/>
              <a:sym typeface="Century Gothic"/>
            </a:endParaRPr>
          </a:p>
        </p:txBody>
      </p:sp>
      <p:sp>
        <p:nvSpPr>
          <p:cNvPr id="396" name="Google Shape;396;p18"/>
          <p:cNvSpPr txBox="1"/>
          <p:nvPr/>
        </p:nvSpPr>
        <p:spPr>
          <a:xfrm>
            <a:off x="6011992" y="1640661"/>
            <a:ext cx="18542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Average</a:t>
            </a:r>
            <a:endParaRPr/>
          </a:p>
        </p:txBody>
      </p:sp>
      <p:pic>
        <p:nvPicPr>
          <p:cNvPr id="397" name="Google Shape;397;p18"/>
          <p:cNvPicPr preferRelativeResize="0"/>
          <p:nvPr/>
        </p:nvPicPr>
        <p:blipFill rotWithShape="1">
          <a:blip r:embed="rId3">
            <a:alphaModFix/>
          </a:blip>
          <a:srcRect b="30851" l="92781" r="-213" t="40024"/>
          <a:stretch/>
        </p:blipFill>
        <p:spPr>
          <a:xfrm>
            <a:off x="3631118" y="208450"/>
            <a:ext cx="679450" cy="1416051"/>
          </a:xfrm>
          <a:prstGeom prst="rect">
            <a:avLst/>
          </a:prstGeom>
          <a:noFill/>
          <a:ln>
            <a:noFill/>
          </a:ln>
        </p:spPr>
      </p:pic>
      <p:sp>
        <p:nvSpPr>
          <p:cNvPr id="398" name="Google Shape;398;p18"/>
          <p:cNvSpPr txBox="1"/>
          <p:nvPr/>
        </p:nvSpPr>
        <p:spPr>
          <a:xfrm>
            <a:off x="3542234" y="135389"/>
            <a:ext cx="1165283"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Relative change </a:t>
            </a:r>
            <a:endParaRPr/>
          </a:p>
        </p:txBody>
      </p:sp>
      <p:pic>
        <p:nvPicPr>
          <p:cNvPr id="399" name="Google Shape;399;p18"/>
          <p:cNvPicPr preferRelativeResize="0"/>
          <p:nvPr/>
        </p:nvPicPr>
        <p:blipFill rotWithShape="1">
          <a:blip r:embed="rId5">
            <a:alphaModFix/>
          </a:blip>
          <a:srcRect b="-1" l="-1" r="10054" t="19336"/>
          <a:stretch/>
        </p:blipFill>
        <p:spPr>
          <a:xfrm>
            <a:off x="4518450" y="2936911"/>
            <a:ext cx="4249890" cy="2288215"/>
          </a:xfrm>
          <a:prstGeom prst="rect">
            <a:avLst/>
          </a:prstGeom>
          <a:noFill/>
          <a:ln>
            <a:noFill/>
          </a:ln>
        </p:spPr>
      </p:pic>
      <p:sp>
        <p:nvSpPr>
          <p:cNvPr id="400" name="Google Shape;400;p18"/>
          <p:cNvSpPr/>
          <p:nvPr/>
        </p:nvSpPr>
        <p:spPr>
          <a:xfrm>
            <a:off x="4961967" y="2936911"/>
            <a:ext cx="483456" cy="1894542"/>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18"/>
          <p:cNvSpPr/>
          <p:nvPr/>
        </p:nvSpPr>
        <p:spPr>
          <a:xfrm>
            <a:off x="5888940" y="2936911"/>
            <a:ext cx="483456" cy="1894542"/>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2" name="Google Shape;402;p18"/>
          <p:cNvSpPr/>
          <p:nvPr/>
        </p:nvSpPr>
        <p:spPr>
          <a:xfrm>
            <a:off x="6815913" y="2936911"/>
            <a:ext cx="483456" cy="1894542"/>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18"/>
          <p:cNvSpPr/>
          <p:nvPr/>
        </p:nvSpPr>
        <p:spPr>
          <a:xfrm>
            <a:off x="7792126" y="2936911"/>
            <a:ext cx="483456" cy="1894542"/>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4" name="Google Shape;404;p18"/>
          <p:cNvSpPr txBox="1"/>
          <p:nvPr/>
        </p:nvSpPr>
        <p:spPr>
          <a:xfrm>
            <a:off x="6704903" y="2947890"/>
            <a:ext cx="70036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2015 drought</a:t>
            </a:r>
            <a:endParaRPr/>
          </a:p>
        </p:txBody>
      </p:sp>
      <p:sp>
        <p:nvSpPr>
          <p:cNvPr id="405" name="Google Shape;405;p18"/>
          <p:cNvSpPr txBox="1"/>
          <p:nvPr/>
        </p:nvSpPr>
        <p:spPr>
          <a:xfrm>
            <a:off x="7645290" y="2936911"/>
            <a:ext cx="85953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Irma</a:t>
            </a:r>
            <a:endParaRPr/>
          </a:p>
        </p:txBody>
      </p:sp>
      <p:sp>
        <p:nvSpPr>
          <p:cNvPr id="406" name="Google Shape;406;p18"/>
          <p:cNvSpPr txBox="1"/>
          <p:nvPr/>
        </p:nvSpPr>
        <p:spPr>
          <a:xfrm>
            <a:off x="4822229" y="2917113"/>
            <a:ext cx="62319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2011 drought</a:t>
            </a:r>
            <a:endParaRPr/>
          </a:p>
        </p:txBody>
      </p:sp>
      <p:cxnSp>
        <p:nvCxnSpPr>
          <p:cNvPr id="407" name="Google Shape;407;p18"/>
          <p:cNvCxnSpPr/>
          <p:nvPr/>
        </p:nvCxnSpPr>
        <p:spPr>
          <a:xfrm>
            <a:off x="5445423" y="2936911"/>
            <a:ext cx="0" cy="1894542"/>
          </a:xfrm>
          <a:prstGeom prst="straightConnector1">
            <a:avLst/>
          </a:prstGeom>
          <a:noFill/>
          <a:ln cap="flat" cmpd="sng" w="28575">
            <a:solidFill>
              <a:srgbClr val="00B050"/>
            </a:solidFill>
            <a:prstDash val="solid"/>
            <a:round/>
            <a:headEnd len="sm" w="sm" type="none"/>
            <a:tailEnd len="sm" w="sm" type="none"/>
          </a:ln>
        </p:spPr>
      </p:cxnSp>
      <p:sp>
        <p:nvSpPr>
          <p:cNvPr id="408" name="Google Shape;408;p18"/>
          <p:cNvSpPr txBox="1"/>
          <p:nvPr/>
        </p:nvSpPr>
        <p:spPr>
          <a:xfrm>
            <a:off x="7283121" y="2947051"/>
            <a:ext cx="5078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2016 El Nino</a:t>
            </a:r>
            <a:endParaRPr/>
          </a:p>
        </p:txBody>
      </p:sp>
      <p:sp>
        <p:nvSpPr>
          <p:cNvPr id="409" name="Google Shape;409;p18"/>
          <p:cNvSpPr txBox="1"/>
          <p:nvPr/>
        </p:nvSpPr>
        <p:spPr>
          <a:xfrm>
            <a:off x="7562882" y="3183132"/>
            <a:ext cx="62319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2017 droughty?</a:t>
            </a:r>
            <a:endParaRPr/>
          </a:p>
        </p:txBody>
      </p:sp>
      <p:sp>
        <p:nvSpPr>
          <p:cNvPr id="410" name="Google Shape;410;p18"/>
          <p:cNvSpPr txBox="1"/>
          <p:nvPr/>
        </p:nvSpPr>
        <p:spPr>
          <a:xfrm>
            <a:off x="7055083" y="2700830"/>
            <a:ext cx="3867150" cy="20005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700" u="none" cap="none" strike="noStrike">
                <a:solidFill>
                  <a:srgbClr val="FF0000"/>
                </a:solidFill>
                <a:latin typeface="Century Gothic"/>
                <a:ea typeface="Century Gothic"/>
                <a:cs typeface="Century Gothic"/>
                <a:sym typeface="Century Gothic"/>
              </a:rPr>
              <a:t>Low</a:t>
            </a:r>
            <a:r>
              <a:rPr b="1" i="0" lang="en-US" sz="700" u="none" cap="none" strike="noStrike">
                <a:solidFill>
                  <a:srgbClr val="00CC66"/>
                </a:solidFill>
                <a:latin typeface="Century Gothic"/>
                <a:ea typeface="Century Gothic"/>
                <a:cs typeface="Century Gothic"/>
                <a:sym typeface="Century Gothic"/>
              </a:rPr>
              <a:t>  Med  High High </a:t>
            </a:r>
            <a:r>
              <a:rPr b="1" i="0" lang="en-US" sz="700" u="none" cap="none" strike="noStrike">
                <a:solidFill>
                  <a:srgbClr val="FF0000"/>
                </a:solidFill>
                <a:latin typeface="Century Gothic"/>
                <a:ea typeface="Century Gothic"/>
                <a:cs typeface="Century Gothic"/>
                <a:sym typeface="Century Gothic"/>
              </a:rPr>
              <a:t>Low</a:t>
            </a:r>
            <a:r>
              <a:rPr b="1" i="0" lang="en-US" sz="700" u="none" cap="none" strike="noStrike">
                <a:solidFill>
                  <a:srgbClr val="00CC66"/>
                </a:solidFill>
                <a:latin typeface="Century Gothic"/>
                <a:ea typeface="Century Gothic"/>
                <a:cs typeface="Century Gothic"/>
                <a:sym typeface="Century Gothic"/>
              </a:rPr>
              <a:t> Med Med</a:t>
            </a:r>
            <a:endParaRPr b="1" i="0" sz="700" u="none" cap="none" strike="noStrike">
              <a:solidFill>
                <a:srgbClr val="00CC66"/>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19"/>
          <p:cNvPicPr preferRelativeResize="0"/>
          <p:nvPr/>
        </p:nvPicPr>
        <p:blipFill rotWithShape="1">
          <a:blip r:embed="rId3">
            <a:alphaModFix/>
          </a:blip>
          <a:srcRect b="0" l="0" r="0" t="0"/>
          <a:stretch/>
        </p:blipFill>
        <p:spPr>
          <a:xfrm>
            <a:off x="0" y="285750"/>
            <a:ext cx="6088100" cy="2554025"/>
          </a:xfrm>
          <a:prstGeom prst="rect">
            <a:avLst/>
          </a:prstGeom>
          <a:noFill/>
          <a:ln>
            <a:noFill/>
          </a:ln>
        </p:spPr>
      </p:pic>
      <p:sp>
        <p:nvSpPr>
          <p:cNvPr id="416" name="Google Shape;416;p19"/>
          <p:cNvSpPr txBox="1"/>
          <p:nvPr/>
        </p:nvSpPr>
        <p:spPr>
          <a:xfrm>
            <a:off x="4552949" y="-88988"/>
            <a:ext cx="3711575" cy="69223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1800" u="none" cap="none" strike="noStrike">
                <a:solidFill>
                  <a:schemeClr val="dk1"/>
                </a:solidFill>
                <a:latin typeface="Century Gothic"/>
                <a:ea typeface="Century Gothic"/>
                <a:cs typeface="Century Gothic"/>
                <a:sym typeface="Century Gothic"/>
              </a:rPr>
              <a:t>Results Fig 5</a:t>
            </a:r>
            <a:endParaRPr/>
          </a:p>
        </p:txBody>
      </p:sp>
      <p:sp>
        <p:nvSpPr>
          <p:cNvPr id="417" name="Google Shape;417;p19"/>
          <p:cNvSpPr txBox="1"/>
          <p:nvPr/>
        </p:nvSpPr>
        <p:spPr>
          <a:xfrm>
            <a:off x="-31751" y="2839775"/>
            <a:ext cx="4622800" cy="255905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Century Gothic"/>
                <a:ea typeface="Century Gothic"/>
                <a:cs typeface="Century Gothic"/>
                <a:sym typeface="Century Gothic"/>
              </a:rPr>
              <a:t>3. What is the distributional pattern that results as a function of variable intraspecific variation over space/time?</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0" i="0" lang="en-US" sz="1000" u="none" cap="none" strike="noStrike">
                <a:solidFill>
                  <a:srgbClr val="000000"/>
                </a:solidFill>
                <a:latin typeface="Century Gothic"/>
                <a:ea typeface="Century Gothic"/>
                <a:cs typeface="Century Gothic"/>
                <a:sym typeface="Century Gothic"/>
              </a:rPr>
              <a:t>Cluster analysis to see commonalities among zones/years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entury Gothic"/>
                <a:ea typeface="Century Gothic"/>
                <a:cs typeface="Century Gothic"/>
                <a:sym typeface="Century Gothic"/>
              </a:rPr>
              <a:t>     </a:t>
            </a:r>
            <a:r>
              <a:rPr b="1" i="0" lang="en-US" sz="1000" u="none" cap="none" strike="noStrike">
                <a:solidFill>
                  <a:srgbClr val="000000"/>
                </a:solidFill>
                <a:latin typeface="Century Gothic"/>
                <a:ea typeface="Century Gothic"/>
                <a:cs typeface="Century Gothic"/>
                <a:sym typeface="Century Gothic"/>
              </a:rPr>
              <a:t>Years: 2 clusters</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entury Gothic"/>
                <a:ea typeface="Century Gothic"/>
                <a:cs typeface="Century Gothic"/>
                <a:sym typeface="Century Gothic"/>
              </a:rPr>
              <a:t>Cluster A: 2016 (high change, El nino)</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entury Gothic"/>
                <a:ea typeface="Century Gothic"/>
                <a:cs typeface="Century Gothic"/>
                <a:sym typeface="Century Gothic"/>
              </a:rPr>
              <a:t>Cluster B: all other years </a:t>
            </a:r>
            <a:endParaRPr/>
          </a:p>
          <a:p>
            <a:pPr indent="0" lvl="0" marL="0" marR="0" rtl="0" algn="l">
              <a:lnSpc>
                <a:spcPct val="100000"/>
              </a:lnSpc>
              <a:spcBef>
                <a:spcPts val="0"/>
              </a:spcBef>
              <a:spcAft>
                <a:spcPts val="0"/>
              </a:spcAft>
              <a:buNone/>
            </a:pPr>
            <a:r>
              <a:t/>
            </a:r>
            <a:endParaRPr b="0" i="0" sz="3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1" i="0" lang="en-US" sz="1000" u="none" cap="none" strike="noStrike">
                <a:solidFill>
                  <a:srgbClr val="000000"/>
                </a:solidFill>
                <a:latin typeface="Century Gothic"/>
                <a:ea typeface="Century Gothic"/>
                <a:cs typeface="Century Gothic"/>
                <a:sym typeface="Century Gothic"/>
              </a:rPr>
              <a:t>    Zones: 5 clusters </a:t>
            </a:r>
            <a:r>
              <a:rPr b="0" i="0" lang="en-US" sz="1000" u="none" cap="none" strike="noStrike">
                <a:solidFill>
                  <a:srgbClr val="000000"/>
                </a:solidFill>
                <a:latin typeface="Century Gothic"/>
                <a:ea typeface="Century Gothic"/>
                <a:cs typeface="Century Gothic"/>
                <a:sym typeface="Century Gothic"/>
              </a:rPr>
              <a:t> </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Century Gothic"/>
                <a:ea typeface="Century Gothic"/>
                <a:cs typeface="Century Gothic"/>
                <a:sym typeface="Century Gothic"/>
              </a:rPr>
              <a:t>Cluster A:  least variable, 1,2, 3, 5, 8, 9, 11, </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Century Gothic"/>
                <a:ea typeface="Century Gothic"/>
                <a:cs typeface="Century Gothic"/>
                <a:sym typeface="Century Gothic"/>
              </a:rPr>
              <a:t>Cluster B:  6, trend for increase in wet</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Century Gothic"/>
                <a:ea typeface="Century Gothic"/>
                <a:cs typeface="Century Gothic"/>
                <a:sym typeface="Century Gothic"/>
              </a:rPr>
              <a:t>Cluster C: 4, 7 increase in wet</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Century Gothic"/>
                <a:ea typeface="Century Gothic"/>
                <a:cs typeface="Century Gothic"/>
                <a:sym typeface="Century Gothic"/>
              </a:rPr>
              <a:t>Cluster D: 12  higher use in dry</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Century Gothic"/>
                <a:ea typeface="Century Gothic"/>
                <a:cs typeface="Century Gothic"/>
                <a:sym typeface="Century Gothic"/>
              </a:rPr>
              <a:t>Cluster E: 10   highest use in wet </a:t>
            </a:r>
            <a:endParaRPr b="0" i="0" sz="1000" u="none" cap="none" strike="noStrike">
              <a:solidFill>
                <a:schemeClr val="dk1"/>
              </a:solidFill>
              <a:latin typeface="Century Gothic"/>
              <a:ea typeface="Century Gothic"/>
              <a:cs typeface="Century Gothic"/>
              <a:sym typeface="Century Gothic"/>
            </a:endParaRPr>
          </a:p>
        </p:txBody>
      </p:sp>
      <p:pic>
        <p:nvPicPr>
          <p:cNvPr id="418" name="Google Shape;418;p19"/>
          <p:cNvPicPr preferRelativeResize="0"/>
          <p:nvPr/>
        </p:nvPicPr>
        <p:blipFill rotWithShape="1">
          <a:blip r:embed="rId4">
            <a:alphaModFix/>
          </a:blip>
          <a:srcRect b="41" l="0" r="53150" t="-1575"/>
          <a:stretch/>
        </p:blipFill>
        <p:spPr>
          <a:xfrm>
            <a:off x="6394450" y="2647950"/>
            <a:ext cx="2621711" cy="2514600"/>
          </a:xfrm>
          <a:prstGeom prst="rect">
            <a:avLst/>
          </a:prstGeom>
          <a:noFill/>
          <a:ln>
            <a:noFill/>
          </a:ln>
        </p:spPr>
      </p:pic>
      <p:pic>
        <p:nvPicPr>
          <p:cNvPr id="419" name="Google Shape;419;p19"/>
          <p:cNvPicPr preferRelativeResize="0"/>
          <p:nvPr/>
        </p:nvPicPr>
        <p:blipFill rotWithShape="1">
          <a:blip r:embed="rId4">
            <a:alphaModFix/>
          </a:blip>
          <a:srcRect b="1911" l="48015" r="0" t="0"/>
          <a:stretch/>
        </p:blipFill>
        <p:spPr>
          <a:xfrm>
            <a:off x="6218242" y="179213"/>
            <a:ext cx="2702424" cy="2654212"/>
          </a:xfrm>
          <a:prstGeom prst="rect">
            <a:avLst/>
          </a:prstGeom>
          <a:noFill/>
          <a:ln>
            <a:noFill/>
          </a:ln>
        </p:spPr>
      </p:pic>
      <p:pic>
        <p:nvPicPr>
          <p:cNvPr id="420" name="Google Shape;420;p19"/>
          <p:cNvPicPr preferRelativeResize="0"/>
          <p:nvPr/>
        </p:nvPicPr>
        <p:blipFill rotWithShape="1">
          <a:blip r:embed="rId5">
            <a:alphaModFix/>
          </a:blip>
          <a:srcRect b="0" l="0" r="0" t="0"/>
          <a:stretch/>
        </p:blipFill>
        <p:spPr>
          <a:xfrm>
            <a:off x="3797299" y="3322462"/>
            <a:ext cx="2349501" cy="1541637"/>
          </a:xfrm>
          <a:prstGeom prst="rect">
            <a:avLst/>
          </a:prstGeom>
          <a:noFill/>
          <a:ln>
            <a:noFill/>
          </a:ln>
        </p:spPr>
      </p:pic>
      <p:sp>
        <p:nvSpPr>
          <p:cNvPr id="421" name="Google Shape;421;p19"/>
          <p:cNvSpPr txBox="1"/>
          <p:nvPr/>
        </p:nvSpPr>
        <p:spPr>
          <a:xfrm>
            <a:off x="254000" y="1670050"/>
            <a:ext cx="7565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in wet</a:t>
            </a:r>
            <a:endParaRPr/>
          </a:p>
        </p:txBody>
      </p:sp>
      <p:sp>
        <p:nvSpPr>
          <p:cNvPr id="422" name="Google Shape;422;p19"/>
          <p:cNvSpPr txBox="1"/>
          <p:nvPr/>
        </p:nvSpPr>
        <p:spPr>
          <a:xfrm>
            <a:off x="5637950" y="647700"/>
            <a:ext cx="7565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in wet</a:t>
            </a:r>
            <a:endParaRPr/>
          </a:p>
        </p:txBody>
      </p:sp>
      <p:sp>
        <p:nvSpPr>
          <p:cNvPr id="423" name="Google Shape;423;p19"/>
          <p:cNvSpPr txBox="1"/>
          <p:nvPr/>
        </p:nvSpPr>
        <p:spPr>
          <a:xfrm>
            <a:off x="5712561" y="1931660"/>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 in dry</a:t>
            </a:r>
            <a:endParaRPr/>
          </a:p>
        </p:txBody>
      </p:sp>
      <p:sp>
        <p:nvSpPr>
          <p:cNvPr id="424" name="Google Shape;424;p19"/>
          <p:cNvSpPr txBox="1"/>
          <p:nvPr/>
        </p:nvSpPr>
        <p:spPr>
          <a:xfrm>
            <a:off x="254000" y="2096718"/>
            <a:ext cx="7565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 in dry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
          <p:cNvSpPr txBox="1"/>
          <p:nvPr>
            <p:ph type="title"/>
          </p:nvPr>
        </p:nvSpPr>
        <p:spPr>
          <a:xfrm>
            <a:off x="71123" y="111540"/>
            <a:ext cx="85206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en-US" sz="2800">
                <a:latin typeface="Century Gothic"/>
                <a:ea typeface="Century Gothic"/>
                <a:cs typeface="Century Gothic"/>
                <a:sym typeface="Century Gothic"/>
              </a:rPr>
              <a:t>Introduction: rationale</a:t>
            </a:r>
            <a:endParaRPr/>
          </a:p>
        </p:txBody>
      </p:sp>
      <p:sp>
        <p:nvSpPr>
          <p:cNvPr id="183" name="Google Shape;183;p2"/>
          <p:cNvSpPr txBox="1"/>
          <p:nvPr/>
        </p:nvSpPr>
        <p:spPr>
          <a:xfrm>
            <a:off x="71123" y="953340"/>
            <a:ext cx="8680996" cy="3951169"/>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None/>
            </a:pPr>
            <a:br>
              <a:rPr b="1" i="0" lang="en-US" sz="1400" u="none" cap="none" strike="noStrike">
                <a:solidFill>
                  <a:srgbClr val="000000"/>
                </a:solidFill>
                <a:latin typeface="Century Gothic"/>
                <a:ea typeface="Century Gothic"/>
                <a:cs typeface="Century Gothic"/>
                <a:sym typeface="Century Gothic"/>
              </a:rPr>
            </a:br>
            <a:r>
              <a:rPr b="1" i="0" lang="en-US" sz="1400" u="none" cap="none" strike="noStrike">
                <a:solidFill>
                  <a:srgbClr val="000000"/>
                </a:solidFill>
                <a:latin typeface="Century Gothic"/>
                <a:ea typeface="Century Gothic"/>
                <a:cs typeface="Century Gothic"/>
                <a:sym typeface="Century Gothic"/>
              </a:rPr>
              <a:t>1) A primary way in which animals respond to env heterogeneity is with their movements</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2) New tracking techniques are greatly improving our understanding of exactly org track this env heterogeneity</a:t>
            </a:r>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	</a:t>
            </a:r>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3) A key insight of tracking data is the high levels of ind variation –that can match or exceed interspecific variation</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4) But at same time, env heterogeneity can act to synchronize movements   </a:t>
            </a:r>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	</a:t>
            </a:r>
            <a:r>
              <a:rPr b="1" i="0" lang="en-US" sz="1400" u="none" cap="none" strike="noStrike">
                <a:solidFill>
                  <a:srgbClr val="0070C0"/>
                </a:solidFill>
                <a:latin typeface="Century Gothic"/>
                <a:ea typeface="Century Gothic"/>
                <a:cs typeface="Century Gothic"/>
                <a:sym typeface="Century Gothic"/>
              </a:rPr>
              <a:t>- A great example of this is how org track phenological variation in resources across 	space (resource waves) resulting in similarity in space use &amp; synchronized mov patterns 	across the landscape</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430" name="Google Shape;430;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431" name="Google Shape;431;p20"/>
          <p:cNvPicPr preferRelativeResize="0"/>
          <p:nvPr/>
        </p:nvPicPr>
        <p:blipFill rotWithShape="1">
          <a:blip r:embed="rId3">
            <a:alphaModFix/>
          </a:blip>
          <a:srcRect b="0" l="0" r="0" t="0"/>
          <a:stretch/>
        </p:blipFill>
        <p:spPr>
          <a:xfrm>
            <a:off x="92633" y="0"/>
            <a:ext cx="8958734"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21"/>
          <p:cNvPicPr preferRelativeResize="0"/>
          <p:nvPr/>
        </p:nvPicPr>
        <p:blipFill rotWithShape="1">
          <a:blip r:embed="rId3">
            <a:alphaModFix/>
          </a:blip>
          <a:srcRect b="0" l="0" r="42726" t="-519"/>
          <a:stretch/>
        </p:blipFill>
        <p:spPr>
          <a:xfrm>
            <a:off x="329546" y="171451"/>
            <a:ext cx="4172605" cy="4204607"/>
          </a:xfrm>
          <a:prstGeom prst="rect">
            <a:avLst/>
          </a:prstGeom>
          <a:noFill/>
          <a:ln>
            <a:noFill/>
          </a:ln>
        </p:spPr>
      </p:pic>
      <p:pic>
        <p:nvPicPr>
          <p:cNvPr id="437" name="Google Shape;437;p21"/>
          <p:cNvPicPr preferRelativeResize="0"/>
          <p:nvPr/>
        </p:nvPicPr>
        <p:blipFill rotWithShape="1">
          <a:blip r:embed="rId4">
            <a:alphaModFix/>
          </a:blip>
          <a:srcRect b="0" l="0" r="0" t="0"/>
          <a:stretch/>
        </p:blipFill>
        <p:spPr>
          <a:xfrm>
            <a:off x="4749801" y="161306"/>
            <a:ext cx="2673349" cy="25205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443" name="Google Shape;443;p22"/>
          <p:cNvPicPr preferRelativeResize="0"/>
          <p:nvPr/>
        </p:nvPicPr>
        <p:blipFill rotWithShape="1">
          <a:blip r:embed="rId3">
            <a:alphaModFix/>
          </a:blip>
          <a:srcRect b="0" l="0" r="0" t="0"/>
          <a:stretch/>
        </p:blipFill>
        <p:spPr>
          <a:xfrm>
            <a:off x="1184727" y="517324"/>
            <a:ext cx="5658758" cy="41088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3"/>
          <p:cNvSpPr txBox="1"/>
          <p:nvPr/>
        </p:nvSpPr>
        <p:spPr>
          <a:xfrm>
            <a:off x="623400" y="115603"/>
            <a:ext cx="8520600" cy="84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entury Gothic"/>
                <a:ea typeface="Century Gothic"/>
                <a:cs typeface="Century Gothic"/>
                <a:sym typeface="Century Gothic"/>
              </a:rPr>
              <a:t>Key findings	 	      Discussion</a:t>
            </a:r>
            <a:endParaRPr/>
          </a:p>
        </p:txBody>
      </p:sp>
      <p:sp>
        <p:nvSpPr>
          <p:cNvPr id="449" name="Google Shape;449;p23"/>
          <p:cNvSpPr txBox="1"/>
          <p:nvPr/>
        </p:nvSpPr>
        <p:spPr>
          <a:xfrm>
            <a:off x="73522" y="1017997"/>
            <a:ext cx="4392152" cy="3951323"/>
          </a:xfrm>
          <a:prstGeom prst="rect">
            <a:avLst/>
          </a:prstGeom>
          <a:solidFill>
            <a:srgbClr val="F2F2F2"/>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Levels of intraspecific variation in space use vary seasonally &amp; are strongly affected by dry season stage:</a:t>
            </a:r>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  high variation in space use at high stage &amp; low at low stage</a:t>
            </a:r>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Observed this pattern most years, except 2012/2016 </a:t>
            </a:r>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High year to year variation in space use, increased in more recent years?</a:t>
            </a:r>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2016 El Nino year has unique pattern of space use – highly variable increased used of bay &amp; downstream </a:t>
            </a:r>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For other yrs, yr to yr variation does not match up to ranking of prey pulse – lots of reshuffling in space?</a:t>
            </a:r>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p:txBody>
      </p:sp>
      <p:sp>
        <p:nvSpPr>
          <p:cNvPr id="450" name="Google Shape;450;p23"/>
          <p:cNvSpPr txBox="1"/>
          <p:nvPr/>
        </p:nvSpPr>
        <p:spPr>
          <a:xfrm>
            <a:off x="-2310752" y="953283"/>
            <a:ext cx="2118594" cy="3947070"/>
          </a:xfrm>
          <a:prstGeom prst="rect">
            <a:avLst/>
          </a:prstGeom>
          <a:solidFill>
            <a:srgbClr val="F2F2F2"/>
          </a:solidFill>
          <a:ln>
            <a:noFill/>
          </a:ln>
        </p:spPr>
        <p:txBody>
          <a:bodyPr anchorCtr="0" anchor="t" bIns="34275" lIns="68575" spcFirstLastPara="1" rIns="68575" wrap="square" tIns="34275">
            <a:noAutofit/>
          </a:bodyPr>
          <a:lstStyle/>
          <a:p>
            <a:pPr indent="-342900" lvl="0" marL="342900" marR="0" rtl="0" algn="just">
              <a:lnSpc>
                <a:spcPct val="90000"/>
              </a:lnSpc>
              <a:spcBef>
                <a:spcPts val="0"/>
              </a:spcBef>
              <a:spcAft>
                <a:spcPts val="0"/>
              </a:spcAft>
              <a:buClr>
                <a:srgbClr val="000000"/>
              </a:buClr>
              <a:buSzPts val="1400"/>
              <a:buFont typeface="Arial"/>
              <a:buAutoNum type="arabicPeriod"/>
            </a:pPr>
            <a:r>
              <a:rPr b="1" i="0" lang="en-US" sz="1400" u="none" cap="none" strike="noStrike">
                <a:solidFill>
                  <a:srgbClr val="000000"/>
                </a:solidFill>
                <a:latin typeface="Century Gothic"/>
                <a:ea typeface="Century Gothic"/>
                <a:cs typeface="Century Gothic"/>
                <a:sym typeface="Century Gothic"/>
              </a:rPr>
              <a:t>How does the level of intraspecific variation in space use vary over time (seasons, years)? </a:t>
            </a:r>
            <a:endParaRPr/>
          </a:p>
          <a:p>
            <a:pPr indent="-254000" lvl="0" marL="342900" marR="0" rtl="0" algn="just">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342900" lvl="0" marL="342900" marR="0" rtl="0" algn="just">
              <a:lnSpc>
                <a:spcPct val="90000"/>
              </a:lnSpc>
              <a:spcBef>
                <a:spcPts val="0"/>
              </a:spcBef>
              <a:spcAft>
                <a:spcPts val="0"/>
              </a:spcAft>
              <a:buClr>
                <a:srgbClr val="000000"/>
              </a:buClr>
              <a:buSzPts val="1400"/>
              <a:buFont typeface="Arial"/>
              <a:buAutoNum type="arabicPeriod"/>
            </a:pPr>
            <a:r>
              <a:rPr b="1" i="0" lang="en-US" sz="1400" u="none" cap="none" strike="noStrike">
                <a:solidFill>
                  <a:srgbClr val="000000"/>
                </a:solidFill>
                <a:latin typeface="Century Gothic"/>
                <a:ea typeface="Century Gothic"/>
                <a:cs typeface="Century Gothic"/>
                <a:sym typeface="Century Gothic"/>
              </a:rPr>
              <a:t>Is this interspecific variation in space use related to hydrological conditions?</a:t>
            </a:r>
            <a:endParaRPr/>
          </a:p>
          <a:p>
            <a:pPr indent="-254000" lvl="0" marL="342900" marR="0" rtl="0" algn="just">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3.   What is the distributional pattern that results as a function of variable intraspecific variation over space/time?</a:t>
            </a:r>
            <a:endParaRPr/>
          </a:p>
        </p:txBody>
      </p:sp>
      <p:sp>
        <p:nvSpPr>
          <p:cNvPr id="451" name="Google Shape;451;p23"/>
          <p:cNvSpPr txBox="1"/>
          <p:nvPr/>
        </p:nvSpPr>
        <p:spPr>
          <a:xfrm>
            <a:off x="4817117" y="1017997"/>
            <a:ext cx="4263087" cy="4032710"/>
          </a:xfrm>
          <a:prstGeom prst="rect">
            <a:avLst/>
          </a:prstGeom>
          <a:solidFill>
            <a:srgbClr val="F2F2F2"/>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Intraspecific variation x env interaction = </a:t>
            </a:r>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   Levels of variation among individuals are modulated by env conditions</a:t>
            </a:r>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Foraging = strong, consistent attractor</a:t>
            </a:r>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   Shown previously</a:t>
            </a:r>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   Years with no variation in E are lowest prey   pulse years (post drought) </a:t>
            </a:r>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Higher mobility of snook in absence of predictable prey pulse?</a:t>
            </a:r>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Space use is highly variable in space across zones?</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Image preview" id="456" name="Google Shape;456;p24"/>
          <p:cNvPicPr preferRelativeResize="0"/>
          <p:nvPr/>
        </p:nvPicPr>
        <p:blipFill rotWithShape="1">
          <a:blip r:embed="rId3">
            <a:alphaModFix/>
          </a:blip>
          <a:srcRect b="0" l="0" r="0" t="0"/>
          <a:stretch/>
        </p:blipFill>
        <p:spPr>
          <a:xfrm>
            <a:off x="621635" y="1176712"/>
            <a:ext cx="3552879" cy="3552879"/>
          </a:xfrm>
          <a:prstGeom prst="rect">
            <a:avLst/>
          </a:prstGeom>
          <a:noFill/>
          <a:ln>
            <a:noFill/>
          </a:ln>
        </p:spPr>
      </p:pic>
      <p:sp>
        <p:nvSpPr>
          <p:cNvPr id="457" name="Google Shape;457;p24"/>
          <p:cNvSpPr txBox="1"/>
          <p:nvPr/>
        </p:nvSpPr>
        <p:spPr>
          <a:xfrm>
            <a:off x="428350" y="304675"/>
            <a:ext cx="22245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entury Gothic"/>
                <a:ea typeface="Century Gothic"/>
                <a:cs typeface="Century Gothic"/>
                <a:sym typeface="Century Gothic"/>
              </a:rPr>
              <a:t>Change wet – dry</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entury Gothic"/>
                <a:ea typeface="Century Gothic"/>
                <a:cs typeface="Century Gothic"/>
                <a:sym typeface="Century Gothic"/>
              </a:rPr>
              <a:t>= higher use in dry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    = higher use in wet</a:t>
            </a:r>
            <a:endParaRPr b="0" i="0" sz="1400" u="none" cap="none" strike="noStrike">
              <a:solidFill>
                <a:srgbClr val="000000"/>
              </a:solidFill>
              <a:latin typeface="Century Gothic"/>
              <a:ea typeface="Century Gothic"/>
              <a:cs typeface="Century Gothic"/>
              <a:sym typeface="Century Gothic"/>
            </a:endParaRPr>
          </a:p>
        </p:txBody>
      </p:sp>
      <p:sp>
        <p:nvSpPr>
          <p:cNvPr id="458" name="Google Shape;458;p24"/>
          <p:cNvSpPr txBox="1"/>
          <p:nvPr/>
        </p:nvSpPr>
        <p:spPr>
          <a:xfrm>
            <a:off x="-1179500" y="1269075"/>
            <a:ext cx="1179600" cy="36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Negative = dry season is higher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Positive value = wet season is higher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Lower relative change </a:t>
            </a:r>
            <a:endParaRPr b="0" i="0" sz="1400" u="none" cap="none" strike="noStrike">
              <a:solidFill>
                <a:srgbClr val="000000"/>
              </a:solidFill>
              <a:latin typeface="Arial"/>
              <a:ea typeface="Arial"/>
              <a:cs typeface="Arial"/>
              <a:sym typeface="Arial"/>
            </a:endParaRPr>
          </a:p>
        </p:txBody>
      </p:sp>
      <p:sp>
        <p:nvSpPr>
          <p:cNvPr id="459" name="Google Shape;459;p24"/>
          <p:cNvSpPr txBox="1"/>
          <p:nvPr/>
        </p:nvSpPr>
        <p:spPr>
          <a:xfrm>
            <a:off x="7554750" y="3774100"/>
            <a:ext cx="4299900" cy="50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4"/>
          <p:cNvSpPr txBox="1"/>
          <p:nvPr/>
        </p:nvSpPr>
        <p:spPr>
          <a:xfrm>
            <a:off x="846863" y="4677694"/>
            <a:ext cx="3867150"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entury Gothic"/>
                <a:ea typeface="Century Gothic"/>
                <a:cs typeface="Century Gothic"/>
                <a:sym typeface="Century Gothic"/>
              </a:rPr>
              <a:t>Low</a:t>
            </a:r>
            <a:r>
              <a:rPr b="1" i="0" lang="en-US" sz="1200" u="none" cap="none" strike="noStrike">
                <a:solidFill>
                  <a:srgbClr val="00CC66"/>
                </a:solidFill>
                <a:latin typeface="Century Gothic"/>
                <a:ea typeface="Century Gothic"/>
                <a:cs typeface="Century Gothic"/>
                <a:sym typeface="Century Gothic"/>
              </a:rPr>
              <a:t>  Med  High Vhigh </a:t>
            </a:r>
            <a:r>
              <a:rPr b="1" i="0" lang="en-US" sz="1200" u="none" cap="none" strike="noStrike">
                <a:solidFill>
                  <a:srgbClr val="FF0000"/>
                </a:solidFill>
                <a:latin typeface="Century Gothic"/>
                <a:ea typeface="Century Gothic"/>
                <a:cs typeface="Century Gothic"/>
                <a:sym typeface="Century Gothic"/>
              </a:rPr>
              <a:t>Low</a:t>
            </a:r>
            <a:r>
              <a:rPr b="1" i="0" lang="en-US" sz="1200" u="none" cap="none" strike="noStrike">
                <a:solidFill>
                  <a:srgbClr val="00CC66"/>
                </a:solidFill>
                <a:latin typeface="Century Gothic"/>
                <a:ea typeface="Century Gothic"/>
                <a:cs typeface="Century Gothic"/>
                <a:sym typeface="Century Gothic"/>
              </a:rPr>
              <a:t> Med Med</a:t>
            </a:r>
            <a:endParaRPr b="1" i="0" sz="1200" u="none" cap="none" strike="noStrike">
              <a:solidFill>
                <a:srgbClr val="00CC66"/>
              </a:solidFill>
              <a:latin typeface="Century Gothic"/>
              <a:ea typeface="Century Gothic"/>
              <a:cs typeface="Century Gothic"/>
              <a:sym typeface="Century Gothic"/>
            </a:endParaRPr>
          </a:p>
        </p:txBody>
      </p:sp>
      <p:pic>
        <p:nvPicPr>
          <p:cNvPr id="461" name="Google Shape;461;p24"/>
          <p:cNvPicPr preferRelativeResize="0"/>
          <p:nvPr/>
        </p:nvPicPr>
        <p:blipFill rotWithShape="1">
          <a:blip r:embed="rId4">
            <a:alphaModFix/>
          </a:blip>
          <a:srcRect b="0" l="0" r="0" t="0"/>
          <a:stretch/>
        </p:blipFill>
        <p:spPr>
          <a:xfrm>
            <a:off x="4796049" y="0"/>
            <a:ext cx="4011877" cy="2353424"/>
          </a:xfrm>
          <a:prstGeom prst="rect">
            <a:avLst/>
          </a:prstGeom>
          <a:noFill/>
          <a:ln>
            <a:noFill/>
          </a:ln>
        </p:spPr>
      </p:pic>
      <p:pic>
        <p:nvPicPr>
          <p:cNvPr id="462" name="Google Shape;462;p24"/>
          <p:cNvPicPr preferRelativeResize="0"/>
          <p:nvPr/>
        </p:nvPicPr>
        <p:blipFill rotWithShape="1">
          <a:blip r:embed="rId5">
            <a:alphaModFix/>
          </a:blip>
          <a:srcRect b="0" l="0" r="0" t="0"/>
          <a:stretch/>
        </p:blipFill>
        <p:spPr>
          <a:xfrm>
            <a:off x="4796050" y="2511706"/>
            <a:ext cx="4249280" cy="2304488"/>
          </a:xfrm>
          <a:prstGeom prst="rect">
            <a:avLst/>
          </a:prstGeom>
          <a:noFill/>
          <a:ln>
            <a:noFill/>
          </a:ln>
        </p:spPr>
      </p:pic>
      <p:sp>
        <p:nvSpPr>
          <p:cNvPr id="463" name="Google Shape;463;p24"/>
          <p:cNvSpPr/>
          <p:nvPr/>
        </p:nvSpPr>
        <p:spPr>
          <a:xfrm>
            <a:off x="2423082" y="1269075"/>
            <a:ext cx="385859" cy="1084349"/>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4" name="Google Shape;464;p24"/>
          <p:cNvSpPr/>
          <p:nvPr/>
        </p:nvSpPr>
        <p:spPr>
          <a:xfrm>
            <a:off x="869950" y="1316344"/>
            <a:ext cx="2835462" cy="853115"/>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5"/>
          <p:cNvSpPr/>
          <p:nvPr/>
        </p:nvSpPr>
        <p:spPr>
          <a:xfrm>
            <a:off x="6146800" y="-1314929"/>
            <a:ext cx="5695790" cy="754052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  </a:t>
            </a:r>
            <a:r>
              <a:rPr b="1" i="0" lang="en-US" sz="16900" u="none" cap="none" strike="noStrike">
                <a:solidFill>
                  <a:srgbClr val="000000"/>
                </a:solidFill>
                <a:latin typeface="Arial"/>
                <a:ea typeface="Arial"/>
                <a:cs typeface="Arial"/>
                <a:sym typeface="Arial"/>
              </a:rPr>
              <a:t>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wet season</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  </a:t>
            </a:r>
            <a:r>
              <a:rPr b="1" i="0" lang="en-US" sz="15300" u="none" cap="none" strike="noStrike">
                <a:solidFill>
                  <a:srgbClr val="000000"/>
                </a:solidFill>
                <a:latin typeface="Arial"/>
                <a:ea typeface="Arial"/>
                <a:cs typeface="Arial"/>
                <a:sym typeface="Arial"/>
              </a:rPr>
              <a:t>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pic>
        <p:nvPicPr>
          <p:cNvPr id="470" name="Google Shape;470;p25"/>
          <p:cNvPicPr preferRelativeResize="0"/>
          <p:nvPr/>
        </p:nvPicPr>
        <p:blipFill rotWithShape="1">
          <a:blip r:embed="rId3">
            <a:alphaModFix/>
          </a:blip>
          <a:srcRect b="0" l="0" r="0" t="0"/>
          <a:stretch/>
        </p:blipFill>
        <p:spPr>
          <a:xfrm>
            <a:off x="-706438" y="1667934"/>
            <a:ext cx="5057775" cy="2686050"/>
          </a:xfrm>
          <a:prstGeom prst="rect">
            <a:avLst/>
          </a:prstGeom>
          <a:noFill/>
          <a:ln>
            <a:noFill/>
          </a:ln>
        </p:spPr>
      </p:pic>
      <p:pic>
        <p:nvPicPr>
          <p:cNvPr id="471" name="Google Shape;471;p25"/>
          <p:cNvPicPr preferRelativeResize="0"/>
          <p:nvPr/>
        </p:nvPicPr>
        <p:blipFill rotWithShape="1">
          <a:blip r:embed="rId4">
            <a:alphaModFix/>
          </a:blip>
          <a:srcRect b="0" l="0" r="0" t="0"/>
          <a:stretch/>
        </p:blipFill>
        <p:spPr>
          <a:xfrm>
            <a:off x="4479925" y="1926697"/>
            <a:ext cx="4600575" cy="2438400"/>
          </a:xfrm>
          <a:prstGeom prst="rect">
            <a:avLst/>
          </a:prstGeom>
          <a:noFill/>
          <a:ln>
            <a:noFill/>
          </a:ln>
        </p:spPr>
      </p:pic>
      <p:sp>
        <p:nvSpPr>
          <p:cNvPr id="472" name="Google Shape;472;p25"/>
          <p:cNvSpPr txBox="1"/>
          <p:nvPr/>
        </p:nvSpPr>
        <p:spPr>
          <a:xfrm>
            <a:off x="273051" y="1086478"/>
            <a:ext cx="80306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dry season</a:t>
            </a:r>
            <a:endParaRPr b="0" i="0" sz="700" u="none" cap="none" strike="noStrike">
              <a:solidFill>
                <a:schemeClr val="dk1"/>
              </a:solidFill>
              <a:latin typeface="Arial"/>
              <a:ea typeface="Arial"/>
              <a:cs typeface="Arial"/>
              <a:sym typeface="Arial"/>
            </a:endParaRPr>
          </a:p>
        </p:txBody>
      </p:sp>
      <p:sp>
        <p:nvSpPr>
          <p:cNvPr id="473" name="Google Shape;473;p25"/>
          <p:cNvSpPr txBox="1"/>
          <p:nvPr/>
        </p:nvSpPr>
        <p:spPr>
          <a:xfrm>
            <a:off x="3158066" y="0"/>
            <a:ext cx="5977467"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cluster 1:  2017/2015 cluster together -highest use of zone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cluster 2: all other yrs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wet: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 clusters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2016/2015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2018/2012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2013/20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17/2014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26"/>
          <p:cNvPicPr preferRelativeResize="0"/>
          <p:nvPr/>
        </p:nvPicPr>
        <p:blipFill rotWithShape="1">
          <a:blip r:embed="rId3">
            <a:alphaModFix/>
          </a:blip>
          <a:srcRect b="0" l="0" r="0" t="0"/>
          <a:stretch/>
        </p:blipFill>
        <p:spPr>
          <a:xfrm>
            <a:off x="2257425" y="0"/>
            <a:ext cx="462915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484" name="Google Shape;484;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485" name="Google Shape;485;p27"/>
          <p:cNvPicPr preferRelativeResize="0"/>
          <p:nvPr/>
        </p:nvPicPr>
        <p:blipFill rotWithShape="1">
          <a:blip r:embed="rId3">
            <a:alphaModFix/>
          </a:blip>
          <a:srcRect b="0" l="0" r="0" t="0"/>
          <a:stretch/>
        </p:blipFill>
        <p:spPr>
          <a:xfrm>
            <a:off x="0" y="285750"/>
            <a:ext cx="9143999" cy="4571999"/>
          </a:xfrm>
          <a:prstGeom prst="rect">
            <a:avLst/>
          </a:prstGeom>
          <a:noFill/>
          <a:ln>
            <a:noFill/>
          </a:ln>
        </p:spPr>
      </p:pic>
      <p:sp>
        <p:nvSpPr>
          <p:cNvPr id="486" name="Google Shape;486;p27"/>
          <p:cNvSpPr txBox="1"/>
          <p:nvPr/>
        </p:nvSpPr>
        <p:spPr>
          <a:xfrm>
            <a:off x="380725" y="7475"/>
            <a:ext cx="3210000" cy="20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Count of years of </a:t>
            </a:r>
            <a:endParaRPr b="0" i="0" sz="1400" u="none" cap="none" strike="noStrike">
              <a:solidFill>
                <a:srgbClr val="000000"/>
              </a:solidFill>
              <a:latin typeface="Arial"/>
              <a:ea typeface="Arial"/>
              <a:cs typeface="Arial"/>
              <a:sym typeface="Arial"/>
            </a:endParaRPr>
          </a:p>
        </p:txBody>
      </p:sp>
      <p:sp>
        <p:nvSpPr>
          <p:cNvPr id="487" name="Google Shape;487;p27"/>
          <p:cNvSpPr txBox="1"/>
          <p:nvPr/>
        </p:nvSpPr>
        <p:spPr>
          <a:xfrm>
            <a:off x="4837425" y="-169650"/>
            <a:ext cx="5270400" cy="4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of relative change over average-absolutely value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28"/>
          <p:cNvPicPr preferRelativeResize="0"/>
          <p:nvPr/>
        </p:nvPicPr>
        <p:blipFill rotWithShape="1">
          <a:blip r:embed="rId3">
            <a:alphaModFix/>
          </a:blip>
          <a:srcRect b="0" l="0" r="0" t="0"/>
          <a:stretch/>
        </p:blipFill>
        <p:spPr>
          <a:xfrm>
            <a:off x="457200" y="0"/>
            <a:ext cx="82296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29"/>
          <p:cNvPicPr preferRelativeResize="0"/>
          <p:nvPr/>
        </p:nvPicPr>
        <p:blipFill rotWithShape="1">
          <a:blip r:embed="rId3">
            <a:alphaModFix/>
          </a:blip>
          <a:srcRect b="0" l="0" r="0" t="0"/>
          <a:stretch/>
        </p:blipFill>
        <p:spPr>
          <a:xfrm>
            <a:off x="1289225" y="0"/>
            <a:ext cx="5378357"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
          <p:cNvPicPr preferRelativeResize="0"/>
          <p:nvPr/>
        </p:nvPicPr>
        <p:blipFill rotWithShape="1">
          <a:blip r:embed="rId3">
            <a:alphaModFix/>
          </a:blip>
          <a:srcRect b="0" l="0" r="672" t="32687"/>
          <a:stretch/>
        </p:blipFill>
        <p:spPr>
          <a:xfrm>
            <a:off x="82238" y="290945"/>
            <a:ext cx="3463140" cy="3579956"/>
          </a:xfrm>
          <a:prstGeom prst="rect">
            <a:avLst/>
          </a:prstGeom>
          <a:noFill/>
          <a:ln>
            <a:noFill/>
          </a:ln>
        </p:spPr>
      </p:pic>
      <p:sp>
        <p:nvSpPr>
          <p:cNvPr id="189" name="Google Shape;189;p3"/>
          <p:cNvSpPr txBox="1"/>
          <p:nvPr/>
        </p:nvSpPr>
        <p:spPr>
          <a:xfrm>
            <a:off x="6055820" y="4709159"/>
            <a:ext cx="443899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Century Gothic"/>
                <a:ea typeface="Century Gothic"/>
                <a:cs typeface="Century Gothic"/>
                <a:sym typeface="Century Gothic"/>
              </a:rPr>
              <a:t>Deacy, Armstrong  et al 2017 PNAS</a:t>
            </a:r>
            <a:endParaRPr/>
          </a:p>
        </p:txBody>
      </p:sp>
      <p:sp>
        <p:nvSpPr>
          <p:cNvPr id="190" name="Google Shape;190;p3"/>
          <p:cNvSpPr txBox="1"/>
          <p:nvPr/>
        </p:nvSpPr>
        <p:spPr>
          <a:xfrm>
            <a:off x="3744045" y="249383"/>
            <a:ext cx="3250277"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Daily bear detections in lakes </a:t>
            </a:r>
            <a:endParaRPr/>
          </a:p>
          <a:p>
            <a:pPr indent="0" lvl="0" marL="0" marR="0" rtl="0" algn="l">
              <a:lnSpc>
                <a:spcPct val="100000"/>
              </a:lnSpc>
              <a:spcBef>
                <a:spcPts val="0"/>
              </a:spcBef>
              <a:spcAft>
                <a:spcPts val="0"/>
              </a:spcAft>
              <a:buNone/>
            </a:pPr>
            <a:r>
              <a:rPr b="1" i="0" lang="en-US" sz="1400" u="none" cap="none" strike="noStrike">
                <a:solidFill>
                  <a:srgbClr val="9999FF"/>
                </a:solidFill>
                <a:latin typeface="Century Gothic"/>
                <a:ea typeface="Century Gothic"/>
                <a:cs typeface="Century Gothic"/>
                <a:sym typeface="Century Gothic"/>
              </a:rPr>
              <a:t>Sockeye salmon abundance</a:t>
            </a:r>
            <a:endParaRPr/>
          </a:p>
          <a:p>
            <a:pPr indent="0" lvl="0" marL="0" marR="0" rtl="0" algn="l">
              <a:lnSpc>
                <a:spcPct val="100000"/>
              </a:lnSpc>
              <a:spcBef>
                <a:spcPts val="0"/>
              </a:spcBef>
              <a:spcAft>
                <a:spcPts val="0"/>
              </a:spcAft>
              <a:buNone/>
            </a:pPr>
            <a:r>
              <a:rPr b="1" i="0" lang="en-US" sz="1400" u="none" cap="none" strike="noStrike">
                <a:solidFill>
                  <a:srgbClr val="FF3300"/>
                </a:solidFill>
                <a:latin typeface="Century Gothic"/>
                <a:ea typeface="Century Gothic"/>
                <a:cs typeface="Century Gothic"/>
                <a:sym typeface="Century Gothic"/>
              </a:rPr>
              <a:t>Red = elderberry availability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Bears track salmon in space, if berries &amp; salmon don’t overlap</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Climate change is causing resource overlap &amp; </a:t>
            </a:r>
            <a:r>
              <a:rPr b="0" i="0" lang="en-US" sz="1400" u="none" cap="none" strike="noStrike">
                <a:solidFill>
                  <a:srgbClr val="FF3300"/>
                </a:solidFill>
                <a:latin typeface="Century Gothic"/>
                <a:ea typeface="Century Gothic"/>
                <a:cs typeface="Century Gothic"/>
                <a:sym typeface="Century Gothic"/>
              </a:rPr>
              <a:t>bears choose berries </a:t>
            </a:r>
            <a:r>
              <a:rPr b="0" i="0" lang="en-US" sz="1400" u="none" cap="none" strike="noStrike">
                <a:solidFill>
                  <a:srgbClr val="000000"/>
                </a:solidFill>
                <a:latin typeface="Century Gothic"/>
                <a:ea typeface="Century Gothic"/>
                <a:cs typeface="Century Gothic"/>
                <a:sym typeface="Century Gothic"/>
              </a:rPr>
              <a:t>&amp; </a:t>
            </a:r>
            <a:r>
              <a:rPr b="0" i="1" lang="en-US" sz="1400" u="none" cap="none" strike="noStrike">
                <a:solidFill>
                  <a:srgbClr val="000000"/>
                </a:solidFill>
                <a:latin typeface="Century Gothic"/>
                <a:ea typeface="Century Gothic"/>
                <a:cs typeface="Century Gothic"/>
                <a:sym typeface="Century Gothic"/>
              </a:rPr>
              <a:t>reschedules trophic interactions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p:txBody>
      </p:sp>
      <p:pic>
        <p:nvPicPr>
          <p:cNvPr id="191" name="Google Shape;191;p3"/>
          <p:cNvPicPr preferRelativeResize="0"/>
          <p:nvPr/>
        </p:nvPicPr>
        <p:blipFill rotWithShape="1">
          <a:blip r:embed="rId4">
            <a:alphaModFix/>
          </a:blip>
          <a:srcRect b="0" l="0" r="0" t="0"/>
          <a:stretch/>
        </p:blipFill>
        <p:spPr>
          <a:xfrm>
            <a:off x="6994322" y="473825"/>
            <a:ext cx="2067440" cy="3656228"/>
          </a:xfrm>
          <a:prstGeom prst="rect">
            <a:avLst/>
          </a:prstGeom>
          <a:noFill/>
          <a:ln>
            <a:noFill/>
          </a:ln>
        </p:spPr>
      </p:pic>
      <p:pic>
        <p:nvPicPr>
          <p:cNvPr id="192" name="Google Shape;192;p3"/>
          <p:cNvPicPr preferRelativeResize="0"/>
          <p:nvPr/>
        </p:nvPicPr>
        <p:blipFill rotWithShape="1">
          <a:blip r:embed="rId5">
            <a:alphaModFix/>
          </a:blip>
          <a:srcRect b="0" l="0" r="8929" t="-1464"/>
          <a:stretch/>
        </p:blipFill>
        <p:spPr>
          <a:xfrm>
            <a:off x="3652343" y="2734136"/>
            <a:ext cx="2469981" cy="227352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0"/>
          <p:cNvSpPr txBox="1"/>
          <p:nvPr/>
        </p:nvSpPr>
        <p:spPr>
          <a:xfrm>
            <a:off x="6990075" y="679200"/>
            <a:ext cx="1797000" cy="11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2012/2016 = post-drought, flat Es across years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Gains in wet season depend on year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03" name="Google Shape;503;p30"/>
          <p:cNvPicPr preferRelativeResize="0"/>
          <p:nvPr/>
        </p:nvPicPr>
        <p:blipFill rotWithShape="1">
          <a:blip r:embed="rId3">
            <a:alphaModFix/>
          </a:blip>
          <a:srcRect b="0" l="0" r="0" t="0"/>
          <a:stretch/>
        </p:blipFill>
        <p:spPr>
          <a:xfrm>
            <a:off x="278044" y="1059821"/>
            <a:ext cx="4314897" cy="3239954"/>
          </a:xfrm>
          <a:prstGeom prst="rect">
            <a:avLst/>
          </a:prstGeom>
          <a:noFill/>
          <a:ln>
            <a:noFill/>
          </a:ln>
        </p:spPr>
      </p:pic>
      <p:pic>
        <p:nvPicPr>
          <p:cNvPr id="504" name="Google Shape;504;p30"/>
          <p:cNvPicPr preferRelativeResize="0"/>
          <p:nvPr/>
        </p:nvPicPr>
        <p:blipFill rotWithShape="1">
          <a:blip r:embed="rId4">
            <a:alphaModFix/>
          </a:blip>
          <a:srcRect b="16576" l="0" r="-381" t="6286"/>
          <a:stretch/>
        </p:blipFill>
        <p:spPr>
          <a:xfrm>
            <a:off x="6040399" y="3183200"/>
            <a:ext cx="3696351" cy="1712775"/>
          </a:xfrm>
          <a:prstGeom prst="rect">
            <a:avLst/>
          </a:prstGeom>
          <a:noFill/>
          <a:ln>
            <a:noFill/>
          </a:ln>
        </p:spPr>
      </p:pic>
      <p:pic>
        <p:nvPicPr>
          <p:cNvPr id="505" name="Google Shape;505;p30"/>
          <p:cNvPicPr preferRelativeResize="0"/>
          <p:nvPr/>
        </p:nvPicPr>
        <p:blipFill rotWithShape="1">
          <a:blip r:embed="rId5">
            <a:alphaModFix/>
          </a:blip>
          <a:srcRect b="0" l="0" r="0" t="0"/>
          <a:stretch/>
        </p:blipFill>
        <p:spPr>
          <a:xfrm>
            <a:off x="5434174" y="1262850"/>
            <a:ext cx="3709826" cy="19084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1"/>
          <p:cNvSpPr txBox="1"/>
          <p:nvPr>
            <p:ph idx="1" type="subTitle"/>
          </p:nvPr>
        </p:nvSpPr>
        <p:spPr>
          <a:xfrm>
            <a:off x="157625" y="260399"/>
            <a:ext cx="8711100" cy="1501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SzPts val="1800"/>
              <a:buNone/>
            </a:pPr>
            <a:r>
              <a:rPr lang="en-US" sz="1400"/>
              <a:t>What is prob of animal leaving zone </a:t>
            </a:r>
            <a:endParaRPr sz="1400"/>
          </a:p>
          <a:p>
            <a:pPr indent="0" lvl="0" marL="0" rtl="0" algn="l">
              <a:lnSpc>
                <a:spcPct val="90000"/>
              </a:lnSpc>
              <a:spcBef>
                <a:spcPts val="800"/>
              </a:spcBef>
              <a:spcAft>
                <a:spcPts val="0"/>
              </a:spcAft>
              <a:buSzPts val="1800"/>
              <a:buNone/>
            </a:pPr>
            <a:r>
              <a:t/>
            </a:r>
            <a:endParaRPr sz="1400"/>
          </a:p>
          <a:p>
            <a:pPr indent="0" lvl="0" marL="0" rtl="0" algn="l">
              <a:lnSpc>
                <a:spcPct val="90000"/>
              </a:lnSpc>
              <a:spcBef>
                <a:spcPts val="800"/>
              </a:spcBef>
              <a:spcAft>
                <a:spcPts val="0"/>
              </a:spcAft>
              <a:buSzPts val="1800"/>
              <a:buNone/>
            </a:pPr>
            <a:r>
              <a:rPr lang="en-US" sz="1400"/>
              <a:t>Apr-apr - everyone eats same thing</a:t>
            </a:r>
            <a:endParaRPr sz="1400"/>
          </a:p>
          <a:p>
            <a:pPr indent="0" lvl="0" marL="0" rtl="0" algn="l">
              <a:lnSpc>
                <a:spcPct val="90000"/>
              </a:lnSpc>
              <a:spcBef>
                <a:spcPts val="800"/>
              </a:spcBef>
              <a:spcAft>
                <a:spcPts val="0"/>
              </a:spcAft>
              <a:buSzPts val="1800"/>
              <a:buNone/>
            </a:pPr>
            <a:r>
              <a:rPr lang="en-US" sz="1400"/>
              <a:t>High e - wider niche </a:t>
            </a:r>
            <a:endParaRPr sz="1400"/>
          </a:p>
          <a:p>
            <a:pPr indent="0" lvl="0" marL="0" rtl="0" algn="l">
              <a:lnSpc>
                <a:spcPct val="90000"/>
              </a:lnSpc>
              <a:spcBef>
                <a:spcPts val="800"/>
              </a:spcBef>
              <a:spcAft>
                <a:spcPts val="0"/>
              </a:spcAft>
              <a:buSzPts val="1800"/>
              <a:buNone/>
            </a:pPr>
            <a:r>
              <a:rPr lang="en-US" sz="1400"/>
              <a:t>How does P of diet change to another source</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2"/>
          <p:cNvSpPr/>
          <p:nvPr/>
        </p:nvSpPr>
        <p:spPr>
          <a:xfrm>
            <a:off x="311699" y="599812"/>
            <a:ext cx="5825331" cy="31085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Calibri"/>
                <a:ea typeface="Calibri"/>
                <a:cs typeface="Calibri"/>
                <a:sym typeface="Calibri"/>
              </a:rPr>
              <a:t>we can do the </a:t>
            </a:r>
            <a:r>
              <a:rPr b="1" i="0" lang="en-US" sz="1400" u="none" cap="none" strike="noStrike">
                <a:solidFill>
                  <a:srgbClr val="000000"/>
                </a:solidFill>
                <a:latin typeface="Calibri"/>
                <a:ea typeface="Calibri"/>
                <a:cs typeface="Calibri"/>
                <a:sym typeface="Calibri"/>
              </a:rPr>
              <a:t>actual change </a:t>
            </a:r>
            <a:r>
              <a:rPr b="0" i="0" lang="en-US" sz="1400" u="none" cap="none" strike="noStrike">
                <a:solidFill>
                  <a:srgbClr val="000000"/>
                </a:solidFill>
                <a:latin typeface="Calibri"/>
                <a:ea typeface="Calibri"/>
                <a:cs typeface="Calibri"/>
                <a:sym typeface="Calibri"/>
              </a:rPr>
              <a:t>which is just: x - y or y  - x and you calculated this on the phone last week &amp; it looks pretty good, so we can proceed to do the cluster analysis with these actual change 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Calibri"/>
                <a:ea typeface="Calibri"/>
                <a:cs typeface="Calibri"/>
                <a:sym typeface="Calibri"/>
              </a:rPr>
              <a:t>we can calculate</a:t>
            </a:r>
            <a:r>
              <a:rPr b="1" i="0" lang="en-US" sz="1400" u="none" cap="none" strike="noStrike">
                <a:solidFill>
                  <a:srgbClr val="000000"/>
                </a:solidFill>
                <a:latin typeface="Calibri"/>
                <a:ea typeface="Calibri"/>
                <a:cs typeface="Calibri"/>
                <a:sym typeface="Calibri"/>
              </a:rPr>
              <a:t> relative change</a:t>
            </a:r>
            <a:r>
              <a:rPr b="0" i="0" lang="en-US" sz="1400" u="none" cap="none" strike="noStrike">
                <a:solidFill>
                  <a:srgbClr val="000000"/>
                </a:solidFill>
                <a:latin typeface="Calibri"/>
                <a:ea typeface="Calibri"/>
                <a:cs typeface="Calibri"/>
                <a:sym typeface="Calibri"/>
              </a:rPr>
              <a:t>, but do it with a better indicator (at least one that is symmetrical-where the relative change is the same whether relative to x or y). For this, we can use  (x-y)/mean (x,y) (this is the actual change divided by the mean) or log e (y/x) (this is the log based e of y divided by x). I would suggest that we try both of these &amp; see how the heat maps looks with these 2 measures of relative change &amp; then we can try the cluster analysis on the better 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Calibri"/>
                <a:ea typeface="Calibri"/>
                <a:cs typeface="Calibri"/>
                <a:sym typeface="Calibri"/>
              </a:rPr>
              <a:t>then we can compare 1 and 2-both the heat map of the actual vs relative change and the cluster analysis for both &amp; see if we are there, how does this sound?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33"/>
          <p:cNvPicPr preferRelativeResize="0"/>
          <p:nvPr/>
        </p:nvPicPr>
        <p:blipFill rotWithShape="1">
          <a:blip r:embed="rId3">
            <a:alphaModFix/>
          </a:blip>
          <a:srcRect b="0" l="0" r="0" t="0"/>
          <a:stretch/>
        </p:blipFill>
        <p:spPr>
          <a:xfrm>
            <a:off x="987710" y="557910"/>
            <a:ext cx="4635167" cy="3079895"/>
          </a:xfrm>
          <a:prstGeom prst="rect">
            <a:avLst/>
          </a:prstGeom>
          <a:noFill/>
          <a:ln>
            <a:noFill/>
          </a:ln>
        </p:spPr>
      </p:pic>
      <p:sp>
        <p:nvSpPr>
          <p:cNvPr id="521" name="Google Shape;521;p33"/>
          <p:cNvSpPr txBox="1"/>
          <p:nvPr/>
        </p:nvSpPr>
        <p:spPr>
          <a:xfrm>
            <a:off x="6104509" y="557910"/>
            <a:ext cx="2871969" cy="3754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Wet is x and dry is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So for each zone and year, we take the difference for the nominator (wet for zone 1/ year 1 – dry for zone 1/year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And for the denominator we do sum of (wet zone1year1, dry zone1year1) &amp; then divide by 2 to get mean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repeat for all year and zone combinations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And then we make the heat map of this new relative change metric</a:t>
            </a:r>
            <a:endParaRPr b="0" i="0" sz="1400" u="none" cap="none" strike="noStrike">
              <a:solidFill>
                <a:srgbClr val="000000"/>
              </a:solidFill>
              <a:latin typeface="Arial"/>
              <a:ea typeface="Arial"/>
              <a:cs typeface="Arial"/>
              <a:sym typeface="Arial"/>
            </a:endParaRPr>
          </a:p>
        </p:txBody>
      </p:sp>
      <p:cxnSp>
        <p:nvCxnSpPr>
          <p:cNvPr id="522" name="Google Shape;522;p33"/>
          <p:cNvCxnSpPr/>
          <p:nvPr/>
        </p:nvCxnSpPr>
        <p:spPr>
          <a:xfrm>
            <a:off x="1267261" y="899686"/>
            <a:ext cx="4837246" cy="293920"/>
          </a:xfrm>
          <a:prstGeom prst="straightConnector1">
            <a:avLst/>
          </a:prstGeom>
          <a:noFill/>
          <a:ln cap="flat" cmpd="sng" w="28575">
            <a:solidFill>
              <a:schemeClr val="dk1"/>
            </a:solidFill>
            <a:prstDash val="solid"/>
            <a:round/>
            <a:headEnd len="sm" w="sm" type="none"/>
            <a:tailEnd len="med" w="med" type="triangle"/>
          </a:ln>
        </p:spPr>
      </p:cxnSp>
      <p:cxnSp>
        <p:nvCxnSpPr>
          <p:cNvPr id="523" name="Google Shape;523;p33"/>
          <p:cNvCxnSpPr/>
          <p:nvPr/>
        </p:nvCxnSpPr>
        <p:spPr>
          <a:xfrm>
            <a:off x="3584671" y="885977"/>
            <a:ext cx="2519836" cy="426292"/>
          </a:xfrm>
          <a:prstGeom prst="straightConnector1">
            <a:avLst/>
          </a:prstGeom>
          <a:noFill/>
          <a:ln cap="flat" cmpd="sng" w="28575">
            <a:solidFill>
              <a:schemeClr val="dk1"/>
            </a:solidFill>
            <a:prstDash val="solid"/>
            <a:round/>
            <a:headEnd len="sm" w="sm"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34"/>
          <p:cNvPicPr preferRelativeResize="0"/>
          <p:nvPr/>
        </p:nvPicPr>
        <p:blipFill rotWithShape="1">
          <a:blip r:embed="rId3">
            <a:alphaModFix/>
          </a:blip>
          <a:srcRect b="0" l="0" r="0" t="0"/>
          <a:stretch/>
        </p:blipFill>
        <p:spPr>
          <a:xfrm>
            <a:off x="0" y="820525"/>
            <a:ext cx="4724401" cy="3433311"/>
          </a:xfrm>
          <a:prstGeom prst="rect">
            <a:avLst/>
          </a:prstGeom>
          <a:noFill/>
          <a:ln>
            <a:noFill/>
          </a:ln>
        </p:spPr>
      </p:pic>
      <p:pic>
        <p:nvPicPr>
          <p:cNvPr id="529" name="Google Shape;529;p34"/>
          <p:cNvPicPr preferRelativeResize="0"/>
          <p:nvPr/>
        </p:nvPicPr>
        <p:blipFill rotWithShape="1">
          <a:blip r:embed="rId4">
            <a:alphaModFix/>
          </a:blip>
          <a:srcRect b="0" l="0" r="0" t="0"/>
          <a:stretch/>
        </p:blipFill>
        <p:spPr>
          <a:xfrm>
            <a:off x="4870375" y="734038"/>
            <a:ext cx="4273626" cy="3136624"/>
          </a:xfrm>
          <a:prstGeom prst="rect">
            <a:avLst/>
          </a:prstGeom>
          <a:noFill/>
          <a:ln>
            <a:noFill/>
          </a:ln>
        </p:spPr>
      </p:pic>
      <p:pic>
        <p:nvPicPr>
          <p:cNvPr id="530" name="Google Shape;530;p34"/>
          <p:cNvPicPr preferRelativeResize="0"/>
          <p:nvPr/>
        </p:nvPicPr>
        <p:blipFill rotWithShape="1">
          <a:blip r:embed="rId5">
            <a:alphaModFix/>
          </a:blip>
          <a:srcRect b="0" l="0" r="0" t="0"/>
          <a:stretch/>
        </p:blipFill>
        <p:spPr>
          <a:xfrm>
            <a:off x="5017175" y="676388"/>
            <a:ext cx="4457700" cy="2790825"/>
          </a:xfrm>
          <a:prstGeom prst="rect">
            <a:avLst/>
          </a:prstGeom>
          <a:noFill/>
          <a:ln>
            <a:noFill/>
          </a:ln>
        </p:spPr>
      </p:pic>
      <p:cxnSp>
        <p:nvCxnSpPr>
          <p:cNvPr id="531" name="Google Shape;531;p34"/>
          <p:cNvCxnSpPr/>
          <p:nvPr/>
        </p:nvCxnSpPr>
        <p:spPr>
          <a:xfrm>
            <a:off x="7022125" y="2298600"/>
            <a:ext cx="144000" cy="7500"/>
          </a:xfrm>
          <a:prstGeom prst="straightConnector1">
            <a:avLst/>
          </a:prstGeom>
          <a:noFill/>
          <a:ln cap="flat" cmpd="sng" w="9525">
            <a:solidFill>
              <a:schemeClr val="dk2"/>
            </a:solidFill>
            <a:prstDash val="solid"/>
            <a:round/>
            <a:headEnd len="sm" w="sm" type="none"/>
            <a:tailEnd len="sm" w="sm" type="none"/>
          </a:ln>
        </p:spPr>
      </p:cxnSp>
      <p:sp>
        <p:nvSpPr>
          <p:cNvPr id="532" name="Google Shape;532;p34"/>
          <p:cNvSpPr txBox="1"/>
          <p:nvPr/>
        </p:nvSpPr>
        <p:spPr>
          <a:xfrm>
            <a:off x="5469225" y="3840575"/>
            <a:ext cx="2742300" cy="13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Post drought = mortality</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Wet = absence of migration into estuary </a:t>
            </a:r>
            <a:endParaRPr b="0" i="0" sz="1400" u="none" cap="none" strike="noStrike">
              <a:solidFill>
                <a:srgbClr val="000000"/>
              </a:solidFill>
              <a:latin typeface="Calibri"/>
              <a:ea typeface="Calibri"/>
              <a:cs typeface="Calibri"/>
              <a:sym typeface="Calibri"/>
            </a:endParaRPr>
          </a:p>
        </p:txBody>
      </p:sp>
      <p:cxnSp>
        <p:nvCxnSpPr>
          <p:cNvPr id="533" name="Google Shape;533;p34"/>
          <p:cNvCxnSpPr/>
          <p:nvPr/>
        </p:nvCxnSpPr>
        <p:spPr>
          <a:xfrm>
            <a:off x="5499525" y="2022550"/>
            <a:ext cx="4211700" cy="7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35"/>
          <p:cNvPicPr preferRelativeResize="0"/>
          <p:nvPr/>
        </p:nvPicPr>
        <p:blipFill rotWithShape="1">
          <a:blip r:embed="rId3">
            <a:alphaModFix/>
          </a:blip>
          <a:srcRect b="0" l="0" r="0" t="0"/>
          <a:stretch/>
        </p:blipFill>
        <p:spPr>
          <a:xfrm>
            <a:off x="417225" y="-650025"/>
            <a:ext cx="7998525" cy="5870500"/>
          </a:xfrm>
          <a:prstGeom prst="rect">
            <a:avLst/>
          </a:prstGeom>
          <a:noFill/>
          <a:ln>
            <a:noFill/>
          </a:ln>
        </p:spPr>
      </p:pic>
      <p:sp>
        <p:nvSpPr>
          <p:cNvPr id="539" name="Google Shape;539;p35"/>
          <p:cNvSpPr txBox="1"/>
          <p:nvPr/>
        </p:nvSpPr>
        <p:spPr>
          <a:xfrm>
            <a:off x="7541300" y="3451750"/>
            <a:ext cx="697500" cy="1016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0" name="Google Shape;540;p35"/>
          <p:cNvSpPr txBox="1"/>
          <p:nvPr/>
        </p:nvSpPr>
        <p:spPr>
          <a:xfrm>
            <a:off x="2640025" y="2457850"/>
            <a:ext cx="804300" cy="20103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1" name="Google Shape;541;p35"/>
          <p:cNvSpPr txBox="1"/>
          <p:nvPr/>
        </p:nvSpPr>
        <p:spPr>
          <a:xfrm>
            <a:off x="3429350" y="2457850"/>
            <a:ext cx="750600" cy="20103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2" name="Google Shape;542;p35"/>
          <p:cNvSpPr txBox="1"/>
          <p:nvPr/>
        </p:nvSpPr>
        <p:spPr>
          <a:xfrm>
            <a:off x="4179950" y="2457850"/>
            <a:ext cx="849900" cy="2055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3" name="Google Shape;543;p35"/>
          <p:cNvSpPr txBox="1"/>
          <p:nvPr/>
        </p:nvSpPr>
        <p:spPr>
          <a:xfrm>
            <a:off x="5060625" y="2435050"/>
            <a:ext cx="697500" cy="2055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4" name="Google Shape;544;p35"/>
          <p:cNvSpPr txBox="1"/>
          <p:nvPr/>
        </p:nvSpPr>
        <p:spPr>
          <a:xfrm>
            <a:off x="6994425" y="2435050"/>
            <a:ext cx="573300" cy="2055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5" name="Google Shape;545;p35"/>
          <p:cNvSpPr txBox="1"/>
          <p:nvPr/>
        </p:nvSpPr>
        <p:spPr>
          <a:xfrm>
            <a:off x="6377614" y="2587450"/>
            <a:ext cx="616800" cy="19263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descr="https://lh3.googleusercontent.com/y_veivxNwEaXE1Kj458IoiJKZyIKGFTpxeKTaLksF5EQFaAJd6Fz1fGdA7ueTFAFktDAx-p4Z4I1QuAplg4iLPaSio9vSJlxHf37dkqqHi87nIzXHrV5J6TA9zZrlNS2evPb4G04" id="550" name="Google Shape;550;p36"/>
          <p:cNvPicPr preferRelativeResize="0"/>
          <p:nvPr/>
        </p:nvPicPr>
        <p:blipFill rotWithShape="1">
          <a:blip r:embed="rId3">
            <a:alphaModFix/>
          </a:blip>
          <a:srcRect b="0" l="0" r="0" t="0"/>
          <a:stretch/>
        </p:blipFill>
        <p:spPr>
          <a:xfrm>
            <a:off x="274423" y="935026"/>
            <a:ext cx="4457700" cy="2793207"/>
          </a:xfrm>
          <a:prstGeom prst="rect">
            <a:avLst/>
          </a:prstGeom>
          <a:noFill/>
          <a:ln>
            <a:noFill/>
          </a:ln>
        </p:spPr>
      </p:pic>
      <p:sp>
        <p:nvSpPr>
          <p:cNvPr id="551" name="Google Shape;551;p36"/>
          <p:cNvSpPr txBox="1"/>
          <p:nvPr/>
        </p:nvSpPr>
        <p:spPr>
          <a:xfrm>
            <a:off x="4837670" y="1161537"/>
            <a:ext cx="4306330" cy="992579"/>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Appendix Fig A. Some version of this figure to show hydrology perhaps with table with metrics, # of days dry or similar on side of figure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37"/>
          <p:cNvPicPr preferRelativeResize="0"/>
          <p:nvPr/>
        </p:nvPicPr>
        <p:blipFill rotWithShape="1">
          <a:blip r:embed="rId3">
            <a:alphaModFix/>
          </a:blip>
          <a:srcRect b="0" l="0" r="0" t="0"/>
          <a:stretch/>
        </p:blipFill>
        <p:spPr>
          <a:xfrm>
            <a:off x="53771" y="112240"/>
            <a:ext cx="4558646" cy="2730500"/>
          </a:xfrm>
          <a:prstGeom prst="rect">
            <a:avLst/>
          </a:prstGeom>
          <a:noFill/>
          <a:ln>
            <a:noFill/>
          </a:ln>
        </p:spPr>
      </p:pic>
      <p:pic>
        <p:nvPicPr>
          <p:cNvPr id="557" name="Google Shape;557;p37"/>
          <p:cNvPicPr preferRelativeResize="0"/>
          <p:nvPr/>
        </p:nvPicPr>
        <p:blipFill rotWithShape="1">
          <a:blip r:embed="rId4">
            <a:alphaModFix/>
          </a:blip>
          <a:srcRect b="0" l="0" r="0" t="0"/>
          <a:stretch/>
        </p:blipFill>
        <p:spPr>
          <a:xfrm>
            <a:off x="4713599" y="2524134"/>
            <a:ext cx="4220368" cy="2527882"/>
          </a:xfrm>
          <a:prstGeom prst="rect">
            <a:avLst/>
          </a:prstGeom>
          <a:noFill/>
          <a:ln>
            <a:noFill/>
          </a:ln>
        </p:spPr>
      </p:pic>
      <p:pic>
        <p:nvPicPr>
          <p:cNvPr descr="https://lh5.googleusercontent.com/zqiavhT-SkvtBNQf9HCBN33BRJLPqaI8SUw7dN9UKxacxBeLzioEtM_Dj3q8nQEqANLTU7F0iAU3U9byuv7WpRcTt4wvpCgm6IjFvUwn30a_FBwxBnCcsIK7SHfiBZDLJVU01rTp" id="558" name="Google Shape;558;p37"/>
          <p:cNvPicPr preferRelativeResize="0"/>
          <p:nvPr/>
        </p:nvPicPr>
        <p:blipFill rotWithShape="1">
          <a:blip r:embed="rId5">
            <a:alphaModFix/>
          </a:blip>
          <a:srcRect b="0" l="0" r="0" t="0"/>
          <a:stretch/>
        </p:blipFill>
        <p:spPr>
          <a:xfrm>
            <a:off x="278027" y="2893766"/>
            <a:ext cx="3815149" cy="2158250"/>
          </a:xfrm>
          <a:prstGeom prst="rect">
            <a:avLst/>
          </a:prstGeom>
          <a:noFill/>
          <a:ln>
            <a:noFill/>
          </a:ln>
        </p:spPr>
      </p:pic>
      <p:sp>
        <p:nvSpPr>
          <p:cNvPr id="559" name="Google Shape;559;p37"/>
          <p:cNvSpPr txBox="1"/>
          <p:nvPr/>
        </p:nvSpPr>
        <p:spPr>
          <a:xfrm>
            <a:off x="4612418" y="2"/>
            <a:ext cx="4531583" cy="2400657"/>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Twentieth Century"/>
                <a:ea typeface="Twentieth Century"/>
                <a:cs typeface="Twentieth Century"/>
                <a:sym typeface="Twentieth Century"/>
              </a:rPr>
              <a:t>3) Where is spatial aggregation happening?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Twentieth Century"/>
                <a:ea typeface="Twentieth Century"/>
                <a:cs typeface="Twentieth Century"/>
                <a:sym typeface="Twentieth Century"/>
              </a:rPr>
              <a:t>	Answer: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Twentieth Century"/>
                <a:ea typeface="Twentieth Century"/>
                <a:cs typeface="Twentieth Century"/>
                <a:sym typeface="Twentieth Century"/>
              </a:rPr>
              <a:t>Approach: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Twentieth Century"/>
                <a:ea typeface="Twentieth Century"/>
                <a:cs typeface="Twentieth Century"/>
                <a:sym typeface="Twentieth Century"/>
              </a:rPr>
              <a:t>Extract detection days for fish*zone*year combination &amp; then for each fish calculate prop of detection days in each zone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F0000"/>
                </a:solidFill>
                <a:latin typeface="Twentieth Century"/>
                <a:ea typeface="Twentieth Century"/>
                <a:cs typeface="Twentieth Century"/>
                <a:sym typeface="Twentieth Century"/>
              </a:rPr>
              <a:t>Fishi, Yeari: P1, P2…… P10 &amp; then average across all fish to get a mean P for each zone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Twentieth Century"/>
                <a:ea typeface="Twentieth Century"/>
                <a:cs typeface="Twentieth Century"/>
                <a:sym typeface="Twentieth Century"/>
              </a:rPr>
              <a:t>This shows that across the 10 zones,  most detections are in headwaters in the wet season –about 35% in Z1 &amp; 20% in Z2. In dry season, P1i ncreases from ~ 35% to 48%, P2/P4/P5 becomes less variable across yrs , but not the same effect downstream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F0000"/>
                </a:solidFill>
                <a:latin typeface="Twentieth Century"/>
                <a:ea typeface="Twentieth Century"/>
                <a:cs typeface="Twentieth Century"/>
                <a:sym typeface="Twentieth Century"/>
              </a:rPr>
              <a:t>Problem: we don’t’ see evidence of change in zones – the increase at headwaters &amp; decrease elsewhere – need to come up with better figure for this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Twentieth Century"/>
                <a:ea typeface="Twentieth Century"/>
                <a:cs typeface="Twentieth Century"/>
                <a:sym typeface="Twentieth Century"/>
              </a:rPr>
              <a:t>Absolute change = value 2 – value 1</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Twentieth Century"/>
                <a:ea typeface="Twentieth Century"/>
                <a:cs typeface="Twentieth Century"/>
                <a:sym typeface="Twentieth Century"/>
              </a:rPr>
              <a:t>Relative change = value 2 – value 1/ value 1 * 100%</a:t>
            </a:r>
            <a:endParaRPr b="0" i="0" sz="9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Twentieth Century"/>
              <a:ea typeface="Twentieth Century"/>
              <a:cs typeface="Twentieth Century"/>
              <a:sym typeface="Twentieth Century"/>
            </a:endParaRPr>
          </a:p>
        </p:txBody>
      </p:sp>
      <p:pic>
        <p:nvPicPr>
          <p:cNvPr descr="https://lh5.googleusercontent.com/zqiavhT-SkvtBNQf9HCBN33BRJLPqaI8SUw7dN9UKxacxBeLzioEtM_Dj3q8nQEqANLTU7F0iAU3U9byuv7WpRcTt4wvpCgm6IjFvUwn30a_FBwxBnCcsIK7SHfiBZDLJVU01rTp" id="560" name="Google Shape;560;p37"/>
          <p:cNvPicPr preferRelativeResize="0"/>
          <p:nvPr/>
        </p:nvPicPr>
        <p:blipFill rotWithShape="1">
          <a:blip r:embed="rId5">
            <a:alphaModFix/>
          </a:blip>
          <a:srcRect b="5527" l="48015" r="10439" t="5905"/>
          <a:stretch/>
        </p:blipFill>
        <p:spPr>
          <a:xfrm>
            <a:off x="566867" y="3021227"/>
            <a:ext cx="1584911" cy="1911499"/>
          </a:xfrm>
          <a:prstGeom prst="rect">
            <a:avLst/>
          </a:prstGeom>
          <a:noFill/>
          <a:ln>
            <a:noFill/>
          </a:ln>
        </p:spPr>
      </p:pic>
      <p:pic>
        <p:nvPicPr>
          <p:cNvPr descr="https://lh5.googleusercontent.com/zqiavhT-SkvtBNQf9HCBN33BRJLPqaI8SUw7dN9UKxacxBeLzioEtM_Dj3q8nQEqANLTU7F0iAU3U9byuv7WpRcTt4wvpCgm6IjFvUwn30a_FBwxBnCcsIK7SHfiBZDLJVU01rTp" id="561" name="Google Shape;561;p37"/>
          <p:cNvPicPr preferRelativeResize="0"/>
          <p:nvPr/>
        </p:nvPicPr>
        <p:blipFill rotWithShape="1">
          <a:blip r:embed="rId5">
            <a:alphaModFix/>
          </a:blip>
          <a:srcRect b="6066" l="6683" r="51822" t="6469"/>
          <a:stretch/>
        </p:blipFill>
        <p:spPr>
          <a:xfrm>
            <a:off x="2151779" y="3021227"/>
            <a:ext cx="1583087" cy="1887688"/>
          </a:xfrm>
          <a:prstGeom prst="rect">
            <a:avLst/>
          </a:prstGeom>
          <a:noFill/>
          <a:ln>
            <a:noFill/>
          </a:ln>
        </p:spPr>
      </p:pic>
      <p:pic>
        <p:nvPicPr>
          <p:cNvPr id="562" name="Google Shape;562;p37"/>
          <p:cNvPicPr preferRelativeResize="0"/>
          <p:nvPr/>
        </p:nvPicPr>
        <p:blipFill rotWithShape="1">
          <a:blip r:embed="rId3">
            <a:alphaModFix/>
          </a:blip>
          <a:srcRect b="5442" l="-270" r="54313" t="6085"/>
          <a:stretch/>
        </p:blipFill>
        <p:spPr>
          <a:xfrm>
            <a:off x="1964188" y="278029"/>
            <a:ext cx="2095009" cy="2415745"/>
          </a:xfrm>
          <a:prstGeom prst="rect">
            <a:avLst/>
          </a:prstGeom>
          <a:noFill/>
          <a:ln>
            <a:noFill/>
          </a:ln>
        </p:spPr>
      </p:pic>
      <p:pic>
        <p:nvPicPr>
          <p:cNvPr id="563" name="Google Shape;563;p37"/>
          <p:cNvPicPr preferRelativeResize="0"/>
          <p:nvPr/>
        </p:nvPicPr>
        <p:blipFill rotWithShape="1">
          <a:blip r:embed="rId3">
            <a:alphaModFix/>
          </a:blip>
          <a:srcRect b="4411" l="47001" r="12545" t="6414"/>
          <a:stretch/>
        </p:blipFill>
        <p:spPr>
          <a:xfrm>
            <a:off x="370532" y="295712"/>
            <a:ext cx="1844162" cy="2434904"/>
          </a:xfrm>
          <a:prstGeom prst="rect">
            <a:avLst/>
          </a:prstGeom>
          <a:noFill/>
          <a:ln>
            <a:noFill/>
          </a:ln>
        </p:spPr>
      </p:pic>
      <p:sp>
        <p:nvSpPr>
          <p:cNvPr id="564" name="Google Shape;564;p37"/>
          <p:cNvSpPr/>
          <p:nvPr/>
        </p:nvSpPr>
        <p:spPr>
          <a:xfrm>
            <a:off x="450667" y="488092"/>
            <a:ext cx="321275" cy="18535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a:t>
            </a:r>
            <a:endParaRPr b="0" i="0" sz="1100" u="none" cap="none" strike="noStrike">
              <a:solidFill>
                <a:srgbClr val="000000"/>
              </a:solidFill>
              <a:latin typeface="Arial"/>
              <a:ea typeface="Arial"/>
              <a:cs typeface="Arial"/>
              <a:sym typeface="Arial"/>
            </a:endParaRPr>
          </a:p>
        </p:txBody>
      </p:sp>
      <p:sp>
        <p:nvSpPr>
          <p:cNvPr id="565" name="Google Shape;565;p37"/>
          <p:cNvSpPr/>
          <p:nvPr/>
        </p:nvSpPr>
        <p:spPr>
          <a:xfrm>
            <a:off x="1359324" y="488094"/>
            <a:ext cx="321275" cy="18535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a:t>
            </a:r>
            <a:endParaRPr b="0" i="0" sz="1100" u="none" cap="none" strike="noStrike">
              <a:solidFill>
                <a:srgbClr val="000000"/>
              </a:solidFill>
              <a:latin typeface="Arial"/>
              <a:ea typeface="Arial"/>
              <a:cs typeface="Arial"/>
              <a:sym typeface="Arial"/>
            </a:endParaRPr>
          </a:p>
        </p:txBody>
      </p:sp>
      <p:sp>
        <p:nvSpPr>
          <p:cNvPr id="566" name="Google Shape;566;p37"/>
          <p:cNvSpPr/>
          <p:nvPr/>
        </p:nvSpPr>
        <p:spPr>
          <a:xfrm>
            <a:off x="2370820" y="488094"/>
            <a:ext cx="321275" cy="18535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a:t>
            </a:r>
            <a:endParaRPr b="0" i="0" sz="1100" u="none" cap="none" strike="noStrike">
              <a:solidFill>
                <a:srgbClr val="000000"/>
              </a:solidFill>
              <a:latin typeface="Arial"/>
              <a:ea typeface="Arial"/>
              <a:cs typeface="Arial"/>
              <a:sym typeface="Arial"/>
            </a:endParaRPr>
          </a:p>
        </p:txBody>
      </p:sp>
      <p:sp>
        <p:nvSpPr>
          <p:cNvPr id="567" name="Google Shape;567;p37"/>
          <p:cNvSpPr/>
          <p:nvPr/>
        </p:nvSpPr>
        <p:spPr>
          <a:xfrm>
            <a:off x="3279474" y="488094"/>
            <a:ext cx="321275" cy="18535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a:t>
            </a:r>
            <a:endParaRPr b="0" i="0" sz="1100" u="none" cap="none" strike="noStrike">
              <a:solidFill>
                <a:srgbClr val="000000"/>
              </a:solidFill>
              <a:latin typeface="Arial"/>
              <a:ea typeface="Arial"/>
              <a:cs typeface="Arial"/>
              <a:sym typeface="Arial"/>
            </a:endParaRPr>
          </a:p>
        </p:txBody>
      </p:sp>
      <p:pic>
        <p:nvPicPr>
          <p:cNvPr id="568" name="Google Shape;568;p37"/>
          <p:cNvPicPr preferRelativeResize="0"/>
          <p:nvPr/>
        </p:nvPicPr>
        <p:blipFill rotWithShape="1">
          <a:blip r:embed="rId6">
            <a:alphaModFix/>
          </a:blip>
          <a:srcRect b="16576" l="0" r="-381" t="6286"/>
          <a:stretch/>
        </p:blipFill>
        <p:spPr>
          <a:xfrm>
            <a:off x="9112547" y="1180998"/>
            <a:ext cx="3696351" cy="1712775"/>
          </a:xfrm>
          <a:prstGeom prst="rect">
            <a:avLst/>
          </a:prstGeom>
          <a:noFill/>
          <a:ln>
            <a:noFill/>
          </a:ln>
        </p:spPr>
      </p:pic>
      <p:sp>
        <p:nvSpPr>
          <p:cNvPr id="569" name="Google Shape;569;p37"/>
          <p:cNvSpPr txBox="1"/>
          <p:nvPr/>
        </p:nvSpPr>
        <p:spPr>
          <a:xfrm>
            <a:off x="-1040025" y="764100"/>
            <a:ext cx="1355700" cy="13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wet-dry/dry</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grpSp>
        <p:nvGrpSpPr>
          <p:cNvPr id="574" name="Google Shape;574;p38"/>
          <p:cNvGrpSpPr/>
          <p:nvPr/>
        </p:nvGrpSpPr>
        <p:grpSpPr>
          <a:xfrm>
            <a:off x="0" y="65375"/>
            <a:ext cx="3797954" cy="2466175"/>
            <a:chOff x="2098862" y="1333713"/>
            <a:chExt cx="5063938" cy="3288233"/>
          </a:xfrm>
        </p:grpSpPr>
        <p:pic>
          <p:nvPicPr>
            <p:cNvPr id="575" name="Google Shape;575;p38"/>
            <p:cNvPicPr preferRelativeResize="0"/>
            <p:nvPr/>
          </p:nvPicPr>
          <p:blipFill rotWithShape="1">
            <a:blip r:embed="rId3">
              <a:alphaModFix/>
            </a:blip>
            <a:srcRect b="0" l="0" r="0" t="0"/>
            <a:stretch/>
          </p:blipFill>
          <p:spPr>
            <a:xfrm>
              <a:off x="2098862" y="1366557"/>
              <a:ext cx="5063938" cy="3255389"/>
            </a:xfrm>
            <a:prstGeom prst="rect">
              <a:avLst/>
            </a:prstGeom>
            <a:noFill/>
            <a:ln>
              <a:noFill/>
            </a:ln>
          </p:spPr>
        </p:pic>
        <p:sp>
          <p:nvSpPr>
            <p:cNvPr id="576" name="Google Shape;576;p38"/>
            <p:cNvSpPr txBox="1"/>
            <p:nvPr/>
          </p:nvSpPr>
          <p:spPr>
            <a:xfrm>
              <a:off x="2545983" y="1366557"/>
              <a:ext cx="295274"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577" name="Google Shape;577;p38"/>
            <p:cNvSpPr txBox="1"/>
            <p:nvPr/>
          </p:nvSpPr>
          <p:spPr>
            <a:xfrm>
              <a:off x="3334867" y="1333713"/>
              <a:ext cx="295274"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B</a:t>
              </a:r>
              <a:endParaRPr b="1" i="0" sz="900" u="none" cap="none" strike="noStrike">
                <a:solidFill>
                  <a:schemeClr val="dk1"/>
                </a:solidFill>
                <a:latin typeface="Arial"/>
                <a:ea typeface="Arial"/>
                <a:cs typeface="Arial"/>
                <a:sym typeface="Arial"/>
              </a:endParaRPr>
            </a:p>
          </p:txBody>
        </p:sp>
        <p:sp>
          <p:nvSpPr>
            <p:cNvPr id="578" name="Google Shape;578;p38"/>
            <p:cNvSpPr txBox="1"/>
            <p:nvPr/>
          </p:nvSpPr>
          <p:spPr>
            <a:xfrm>
              <a:off x="4628869" y="1333713"/>
              <a:ext cx="295274"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C</a:t>
              </a:r>
              <a:endParaRPr b="1" i="0" sz="900" u="none" cap="none" strike="noStrike">
                <a:solidFill>
                  <a:schemeClr val="dk1"/>
                </a:solidFill>
                <a:latin typeface="Arial"/>
                <a:ea typeface="Arial"/>
                <a:cs typeface="Arial"/>
                <a:sym typeface="Arial"/>
              </a:endParaRPr>
            </a:p>
          </p:txBody>
        </p:sp>
        <p:sp>
          <p:nvSpPr>
            <p:cNvPr id="579" name="Google Shape;579;p38"/>
            <p:cNvSpPr txBox="1"/>
            <p:nvPr/>
          </p:nvSpPr>
          <p:spPr>
            <a:xfrm>
              <a:off x="6096000" y="2164421"/>
              <a:ext cx="295274"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580" name="Google Shape;580;p38"/>
            <p:cNvSpPr txBox="1"/>
            <p:nvPr/>
          </p:nvSpPr>
          <p:spPr>
            <a:xfrm>
              <a:off x="6096000" y="2665534"/>
              <a:ext cx="295274"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B</a:t>
              </a:r>
              <a:endParaRPr b="1" i="0" sz="900" u="none" cap="none" strike="noStrike">
                <a:solidFill>
                  <a:schemeClr val="dk1"/>
                </a:solidFill>
                <a:latin typeface="Arial"/>
                <a:ea typeface="Arial"/>
                <a:cs typeface="Arial"/>
                <a:sym typeface="Arial"/>
              </a:endParaRPr>
            </a:p>
          </p:txBody>
        </p:sp>
        <p:sp>
          <p:nvSpPr>
            <p:cNvPr id="581" name="Google Shape;581;p38"/>
            <p:cNvSpPr txBox="1"/>
            <p:nvPr/>
          </p:nvSpPr>
          <p:spPr>
            <a:xfrm>
              <a:off x="6096000" y="3155016"/>
              <a:ext cx="295274"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C</a:t>
              </a:r>
              <a:endParaRPr b="1" i="0" sz="900" u="none" cap="none" strike="noStrike">
                <a:solidFill>
                  <a:schemeClr val="dk1"/>
                </a:solidFill>
                <a:latin typeface="Arial"/>
                <a:ea typeface="Arial"/>
                <a:cs typeface="Arial"/>
                <a:sym typeface="Arial"/>
              </a:endParaRPr>
            </a:p>
          </p:txBody>
        </p:sp>
        <p:sp>
          <p:nvSpPr>
            <p:cNvPr id="582" name="Google Shape;582;p38"/>
            <p:cNvSpPr txBox="1"/>
            <p:nvPr/>
          </p:nvSpPr>
          <p:spPr>
            <a:xfrm>
              <a:off x="6096000" y="3497033"/>
              <a:ext cx="295274"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D</a:t>
              </a:r>
              <a:endParaRPr b="0" i="0" sz="1100" u="none" cap="none" strike="noStrike">
                <a:solidFill>
                  <a:srgbClr val="000000"/>
                </a:solidFill>
                <a:latin typeface="Arial"/>
                <a:ea typeface="Arial"/>
                <a:cs typeface="Arial"/>
                <a:sym typeface="Arial"/>
              </a:endParaRPr>
            </a:p>
          </p:txBody>
        </p:sp>
        <p:sp>
          <p:nvSpPr>
            <p:cNvPr id="583" name="Google Shape;583;p38"/>
            <p:cNvSpPr txBox="1"/>
            <p:nvPr/>
          </p:nvSpPr>
          <p:spPr>
            <a:xfrm>
              <a:off x="6096000" y="3818857"/>
              <a:ext cx="287258"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E</a:t>
              </a:r>
              <a:endParaRPr b="1" i="0" sz="900" u="none" cap="none" strike="noStrike">
                <a:solidFill>
                  <a:schemeClr val="dk1"/>
                </a:solidFill>
                <a:latin typeface="Arial"/>
                <a:ea typeface="Arial"/>
                <a:cs typeface="Arial"/>
                <a:sym typeface="Arial"/>
              </a:endParaRPr>
            </a:p>
          </p:txBody>
        </p:sp>
      </p:grpSp>
      <p:pic>
        <p:nvPicPr>
          <p:cNvPr id="584" name="Google Shape;584;p38"/>
          <p:cNvPicPr preferRelativeResize="0"/>
          <p:nvPr/>
        </p:nvPicPr>
        <p:blipFill rotWithShape="1">
          <a:blip r:embed="rId4">
            <a:alphaModFix/>
          </a:blip>
          <a:srcRect b="0" l="0" r="15761" t="0"/>
          <a:stretch/>
        </p:blipFill>
        <p:spPr>
          <a:xfrm>
            <a:off x="6409303" y="419019"/>
            <a:ext cx="2633004" cy="1872243"/>
          </a:xfrm>
          <a:prstGeom prst="rect">
            <a:avLst/>
          </a:prstGeom>
          <a:noFill/>
          <a:ln>
            <a:noFill/>
          </a:ln>
        </p:spPr>
      </p:pic>
      <p:pic>
        <p:nvPicPr>
          <p:cNvPr id="585" name="Google Shape;585;p38"/>
          <p:cNvPicPr preferRelativeResize="0"/>
          <p:nvPr/>
        </p:nvPicPr>
        <p:blipFill rotWithShape="1">
          <a:blip r:embed="rId5">
            <a:alphaModFix/>
          </a:blip>
          <a:srcRect b="0" l="0" r="15640" t="0"/>
          <a:stretch/>
        </p:blipFill>
        <p:spPr>
          <a:xfrm>
            <a:off x="3811400" y="390788"/>
            <a:ext cx="2716306" cy="1928707"/>
          </a:xfrm>
          <a:prstGeom prst="rect">
            <a:avLst/>
          </a:prstGeom>
          <a:noFill/>
          <a:ln>
            <a:noFill/>
          </a:ln>
        </p:spPr>
      </p:pic>
      <p:pic>
        <p:nvPicPr>
          <p:cNvPr id="586" name="Google Shape;586;p38"/>
          <p:cNvPicPr preferRelativeResize="0"/>
          <p:nvPr/>
        </p:nvPicPr>
        <p:blipFill rotWithShape="1">
          <a:blip r:embed="rId6">
            <a:alphaModFix/>
          </a:blip>
          <a:srcRect b="0" l="0" r="0" t="0"/>
          <a:stretch/>
        </p:blipFill>
        <p:spPr>
          <a:xfrm>
            <a:off x="5228166" y="2435540"/>
            <a:ext cx="3753938" cy="877900"/>
          </a:xfrm>
          <a:prstGeom prst="rect">
            <a:avLst/>
          </a:prstGeom>
          <a:noFill/>
          <a:ln>
            <a:noFill/>
          </a:ln>
        </p:spPr>
      </p:pic>
      <p:sp>
        <p:nvSpPr>
          <p:cNvPr id="587" name="Google Shape;587;p38"/>
          <p:cNvSpPr txBox="1"/>
          <p:nvPr/>
        </p:nvSpPr>
        <p:spPr>
          <a:xfrm>
            <a:off x="-1" y="3320106"/>
            <a:ext cx="9144000" cy="2793072"/>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Twentieth Century"/>
                <a:ea typeface="Twentieth Century"/>
                <a:cs typeface="Twentieth Century"/>
                <a:sym typeface="Twentieth Century"/>
              </a:rPr>
              <a:t>3) Where is spatial aggregation happening?  Post drought years with no variation are 2012/2016</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Twentieth Century"/>
                <a:ea typeface="Twentieth Century"/>
                <a:cs typeface="Twentieth Century"/>
                <a:sym typeface="Twentieth Century"/>
              </a:rPr>
              <a:t>	Answer: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Approach: Relative space use = wet – dry / dry – we should see decreases at headwaters &amp; increases downstream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Cluster A: 2016 – no change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Cluster B: 2013-2014 –variable change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Cluster C: 2017, 2015,2018 &amp; 2012 – higher change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Zones: 1, 2, 8, 3</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Zones: 6,9</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Zone: 5</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Zone: 4-7</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wentieth Century"/>
                <a:ea typeface="Twentieth Century"/>
                <a:cs typeface="Twentieth Century"/>
                <a:sym typeface="Twentieth Century"/>
              </a:rPr>
              <a:t>Zone 10</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wentieth Century"/>
              <a:ea typeface="Twentieth Century"/>
              <a:cs typeface="Twentieth Century"/>
              <a:sym typeface="Twentieth Century"/>
            </a:endParaRPr>
          </a:p>
        </p:txBody>
      </p:sp>
      <p:sp>
        <p:nvSpPr>
          <p:cNvPr id="588" name="Google Shape;588;p38"/>
          <p:cNvSpPr txBox="1"/>
          <p:nvPr/>
        </p:nvSpPr>
        <p:spPr>
          <a:xfrm>
            <a:off x="2688475" y="2577700"/>
            <a:ext cx="2115300" cy="46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Dry - wet/ dry = </a:t>
            </a:r>
            <a:endParaRPr b="0" i="0" sz="1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poistive values decrease in dry</a:t>
            </a:r>
            <a:endParaRPr b="0" i="0" sz="1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Negative values increase in dry  </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39"/>
          <p:cNvPicPr preferRelativeResize="0"/>
          <p:nvPr/>
        </p:nvPicPr>
        <p:blipFill rotWithShape="1">
          <a:blip r:embed="rId3">
            <a:alphaModFix/>
          </a:blip>
          <a:srcRect b="0" l="0" r="0" t="0"/>
          <a:stretch/>
        </p:blipFill>
        <p:spPr>
          <a:xfrm>
            <a:off x="128019" y="600293"/>
            <a:ext cx="3681758" cy="42636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nvSpPr>
        <p:spPr>
          <a:xfrm>
            <a:off x="77736" y="0"/>
            <a:ext cx="85206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800" u="none" cap="none" strike="noStrike">
                <a:solidFill>
                  <a:schemeClr val="dk1"/>
                </a:solidFill>
                <a:latin typeface="Century Gothic"/>
                <a:ea typeface="Century Gothic"/>
                <a:cs typeface="Century Gothic"/>
                <a:sym typeface="Century Gothic"/>
              </a:rPr>
              <a:t>In this study…</a:t>
            </a:r>
            <a:endParaRPr/>
          </a:p>
        </p:txBody>
      </p:sp>
      <p:sp>
        <p:nvSpPr>
          <p:cNvPr id="198" name="Google Shape;198;p4"/>
          <p:cNvSpPr txBox="1"/>
          <p:nvPr/>
        </p:nvSpPr>
        <p:spPr>
          <a:xfrm>
            <a:off x="52196" y="746875"/>
            <a:ext cx="8896359" cy="3101649"/>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5)   In our study, we examine the tension between intraspecific variation in space use and environmental forcing, which may drive similarity in space use and aggregation, in an estuarine consumer as a function of temporal fluctuations in hydrological conditions.</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Specifically, we asked:</a:t>
            </a:r>
            <a:endParaRPr/>
          </a:p>
          <a:p>
            <a:pPr indent="-342900" lvl="0" marL="342900" marR="0" rtl="0" algn="just">
              <a:lnSpc>
                <a:spcPct val="90000"/>
              </a:lnSpc>
              <a:spcBef>
                <a:spcPts val="0"/>
              </a:spcBef>
              <a:spcAft>
                <a:spcPts val="0"/>
              </a:spcAft>
              <a:buClr>
                <a:srgbClr val="000000"/>
              </a:buClr>
              <a:buSzPts val="1400"/>
              <a:buFont typeface="Arial"/>
              <a:buAutoNum type="arabicPeriod"/>
            </a:pPr>
            <a:r>
              <a:rPr b="1" i="0" lang="en-US" sz="1400" u="none" cap="none" strike="noStrike">
                <a:solidFill>
                  <a:srgbClr val="000000"/>
                </a:solidFill>
                <a:latin typeface="Century Gothic"/>
                <a:ea typeface="Century Gothic"/>
                <a:cs typeface="Century Gothic"/>
                <a:sym typeface="Century Gothic"/>
              </a:rPr>
              <a:t>How does the level of intraspecific variation in space use vary over time (seasons, years)? </a:t>
            </a:r>
            <a:endParaRPr/>
          </a:p>
          <a:p>
            <a:pPr indent="-254000" lvl="0" marL="342900" marR="0" rtl="0" algn="just">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342900" lvl="0" marL="342900" marR="0" rtl="0" algn="just">
              <a:lnSpc>
                <a:spcPct val="90000"/>
              </a:lnSpc>
              <a:spcBef>
                <a:spcPts val="0"/>
              </a:spcBef>
              <a:spcAft>
                <a:spcPts val="0"/>
              </a:spcAft>
              <a:buClr>
                <a:srgbClr val="000000"/>
              </a:buClr>
              <a:buSzPts val="1400"/>
              <a:buFont typeface="Arial"/>
              <a:buAutoNum type="arabicPeriod"/>
            </a:pPr>
            <a:r>
              <a:rPr b="1" i="0" lang="en-US" sz="1400" u="none" cap="none" strike="noStrike">
                <a:solidFill>
                  <a:srgbClr val="000000"/>
                </a:solidFill>
                <a:latin typeface="Century Gothic"/>
                <a:ea typeface="Century Gothic"/>
                <a:cs typeface="Century Gothic"/>
                <a:sym typeface="Century Gothic"/>
              </a:rPr>
              <a:t>Is this interspecific variation in space use related to hydrological conditions?</a:t>
            </a:r>
            <a:endParaRPr/>
          </a:p>
          <a:p>
            <a:pPr indent="-254000" lvl="0" marL="342900" marR="0" rtl="0" algn="just">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3.   What is the distributional pattern that results as a function of variable intraspecific variation over space/time?</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Approach</a:t>
            </a:r>
            <a:endParaRPr/>
          </a:p>
          <a:p>
            <a:pPr indent="0" lvl="0" marL="0" marR="0" rtl="0" algn="just">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We used acoustic telemetry to examine the space use of Common Snook (</a:t>
            </a:r>
            <a:r>
              <a:rPr b="0" i="1" lang="en-US" sz="1400" u="none" cap="none" strike="noStrike">
                <a:solidFill>
                  <a:srgbClr val="000000"/>
                </a:solidFill>
                <a:latin typeface="Century Gothic"/>
                <a:ea typeface="Century Gothic"/>
                <a:cs typeface="Century Gothic"/>
                <a:sym typeface="Century Gothic"/>
              </a:rPr>
              <a:t>Centropomis undecimalis</a:t>
            </a:r>
            <a:r>
              <a:rPr b="0" i="0" lang="en-US" sz="1400" u="none" cap="none" strike="noStrike">
                <a:solidFill>
                  <a:srgbClr val="000000"/>
                </a:solidFill>
                <a:latin typeface="Century Gothic"/>
                <a:ea typeface="Century Gothic"/>
                <a:cs typeface="Century Gothic"/>
                <a:sym typeface="Century Gothic"/>
              </a:rPr>
              <a:t>) along a subtropical coastal river across 7 years of varying hydrological conditions.</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Hypothesis</a:t>
            </a:r>
            <a:endParaRPr/>
          </a:p>
          <a:p>
            <a:pPr indent="0" lvl="0" marL="0" marR="0" rtl="0" algn="just">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We hypothesize snook to switch between similar and dissimilar space use as a function of water levels influence by seasonal hydrological variation.  We expected higher similarity in space use during the dry season at lowest water levels, in response to prey pulses that occur upstream as surrounding floodplains dry (Boucek &amp; Rehage 2013 Oikos , Matich &amp; Heithaus 2014 JAE Boucek et al. 2016 CJAS)</a:t>
            </a:r>
            <a:endParaRPr/>
          </a:p>
          <a:p>
            <a:pPr indent="0" lvl="0" marL="0" marR="0" rtl="0" algn="just">
              <a:lnSpc>
                <a:spcPct val="90000"/>
              </a:lnSpc>
              <a:spcBef>
                <a:spcPts val="0"/>
              </a:spcBef>
              <a:spcAft>
                <a:spcPts val="0"/>
              </a:spcAft>
              <a:buNone/>
            </a:pPr>
            <a:r>
              <a:t/>
            </a:r>
            <a:endParaRPr b="1" i="0" sz="1400" u="none" cap="none" strike="noStrike">
              <a:solidFill>
                <a:srgbClr val="FF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 </a:t>
            </a:r>
            <a:endParaRPr/>
          </a:p>
          <a:p>
            <a:pPr indent="0" lvl="0" marL="0" marR="0" rtl="0" algn="just">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0"/>
          <p:cNvSpPr txBox="1"/>
          <p:nvPr/>
        </p:nvSpPr>
        <p:spPr>
          <a:xfrm>
            <a:off x="-37800" y="291150"/>
            <a:ext cx="10005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Model selection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PC1cr   PC2cr    PC3cr     PC4cr    PC1crSsn PC3crSsn df logLik  AICc delta weight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3 -0.6432                                                                         +                 +    6 83.6 -152.2  0.00  0.973</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1 -0.6304             +             +             +             +                                      4 76.5 -143.8  8.39  0.015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2 -0.6307             +             +             +                                                     3 76.0 -143.6  8.66  0.013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Models ranked by AICc(x)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599" name="Google Shape;599;p40"/>
          <p:cNvGraphicFramePr/>
          <p:nvPr/>
        </p:nvGraphicFramePr>
        <p:xfrm>
          <a:off x="270373" y="2168221"/>
          <a:ext cx="3000000" cy="3000000"/>
        </p:xfrm>
        <a:graphic>
          <a:graphicData uri="http://schemas.openxmlformats.org/drawingml/2006/table">
            <a:tbl>
              <a:tblPr>
                <a:noFill/>
                <a:tableStyleId>{5EFDAB0E-68A8-43BC-A6DB-AAFFB4E9F31C}</a:tableStyleId>
              </a:tblPr>
              <a:tblGrid>
                <a:gridCol w="763900"/>
                <a:gridCol w="1407200"/>
                <a:gridCol w="1407200"/>
                <a:gridCol w="1621625"/>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PC</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Eigenvalues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%Variation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Cum.%Variation</a:t>
                      </a:r>
                      <a:endParaRPr sz="1400" u="none" cap="none" strike="noStrike"/>
                    </a:p>
                  </a:txBody>
                  <a:tcPr marT="91425" marB="91425" marR="91425" marL="91425"/>
                </a:tc>
              </a:tr>
              <a:tr h="177800">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5.9</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36.9</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36.9</a:t>
                      </a:r>
                      <a:endParaRPr sz="1400" u="none" cap="none" strike="noStrike"/>
                    </a:p>
                  </a:txBody>
                  <a:tcPr marT="91425" marB="91425" marR="91425" marL="91425"/>
                </a:tc>
              </a:tr>
              <a:tr h="177800">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2.8</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17.5</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54.3</a:t>
                      </a:r>
                      <a:endParaRPr sz="1400" u="none" cap="none" strike="noStrike"/>
                    </a:p>
                  </a:txBody>
                  <a:tcPr marT="91425" marB="91425" marR="91425" marL="91425"/>
                </a:tc>
              </a:tr>
              <a:tr h="177800">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2.67</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16.7</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71</a:t>
                      </a:r>
                      <a:endParaRPr sz="1400" u="none" cap="none" strike="noStrike"/>
                    </a:p>
                  </a:txBody>
                  <a:tcPr marT="91425" marB="91425" marR="91425" marL="91425"/>
                </a:tc>
              </a:tr>
              <a:tr h="177800">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4</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2.38</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14.9</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85.9</a:t>
                      </a:r>
                      <a:endParaRPr sz="1400" u="none" cap="none" strike="noStrike"/>
                    </a:p>
                  </a:txBody>
                  <a:tcPr marT="91425" marB="91425" marR="91425" marL="91425"/>
                </a:tc>
              </a:tr>
              <a:tr h="177800">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5</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1.05</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6.6</a:t>
                      </a:r>
                      <a:endParaRPr sz="1400" u="none" cap="none" strike="noStrike"/>
                    </a:p>
                  </a:txBody>
                  <a:tcPr marT="91425" marB="91425" marR="91425" marL="91425"/>
                </a:tc>
                <a:tc>
                  <a:txBody>
                    <a:bodyPr/>
                    <a:lstStyle/>
                    <a:p>
                      <a:pPr indent="0" lvl="0" marL="0" marR="0" rtl="0" algn="r">
                        <a:lnSpc>
                          <a:spcPct val="115000"/>
                        </a:lnSpc>
                        <a:spcBef>
                          <a:spcPts val="0"/>
                        </a:spcBef>
                        <a:spcAft>
                          <a:spcPts val="0"/>
                        </a:spcAft>
                        <a:buClr>
                          <a:srgbClr val="000000"/>
                        </a:buClr>
                        <a:buSzPts val="1400"/>
                        <a:buFont typeface="Arial"/>
                        <a:buNone/>
                      </a:pPr>
                      <a:r>
                        <a:rPr lang="en-US" sz="1400" u="none" cap="none" strike="noStrike"/>
                        <a:t>92.5</a:t>
                      </a:r>
                      <a:endParaRPr sz="1400" u="none" cap="none" strike="noStrike"/>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41"/>
          <p:cNvPicPr preferRelativeResize="0"/>
          <p:nvPr/>
        </p:nvPicPr>
        <p:blipFill rotWithShape="1">
          <a:blip r:embed="rId3">
            <a:alphaModFix/>
          </a:blip>
          <a:srcRect b="0" l="0" r="0" t="0"/>
          <a:stretch/>
        </p:blipFill>
        <p:spPr>
          <a:xfrm>
            <a:off x="152400" y="152400"/>
            <a:ext cx="8678795" cy="48387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2"/>
          <p:cNvSpPr txBox="1"/>
          <p:nvPr>
            <p:ph type="title"/>
          </p:nvPr>
        </p:nvSpPr>
        <p:spPr>
          <a:xfrm>
            <a:off x="71123" y="111540"/>
            <a:ext cx="85206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en-US" sz="3200">
                <a:latin typeface="Century Gothic"/>
                <a:ea typeface="Century Gothic"/>
                <a:cs typeface="Century Gothic"/>
                <a:sym typeface="Century Gothic"/>
              </a:rPr>
              <a:t>Introduction: rationale</a:t>
            </a:r>
            <a:endParaRPr/>
          </a:p>
        </p:txBody>
      </p:sp>
      <p:sp>
        <p:nvSpPr>
          <p:cNvPr id="610" name="Google Shape;610;p42"/>
          <p:cNvSpPr txBox="1"/>
          <p:nvPr/>
        </p:nvSpPr>
        <p:spPr>
          <a:xfrm>
            <a:off x="147240" y="1025703"/>
            <a:ext cx="8144700" cy="39453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None/>
            </a:pPr>
            <a:br>
              <a:rPr b="1" i="0" lang="en-US" sz="1400" u="none" cap="none" strike="noStrike">
                <a:solidFill>
                  <a:srgbClr val="000000"/>
                </a:solidFill>
                <a:latin typeface="Century Gothic"/>
                <a:ea typeface="Century Gothic"/>
                <a:cs typeface="Century Gothic"/>
                <a:sym typeface="Century Gothic"/>
              </a:rPr>
            </a:br>
            <a:r>
              <a:rPr b="1" i="0" lang="en-US" sz="1400" u="none" cap="none" strike="noStrike">
                <a:solidFill>
                  <a:srgbClr val="000000"/>
                </a:solidFill>
                <a:latin typeface="Century Gothic"/>
                <a:ea typeface="Century Gothic"/>
                <a:cs typeface="Century Gothic"/>
                <a:sym typeface="Century Gothic"/>
              </a:rPr>
              <a:t>1) A primary way in which animals responds to env heterogeneity is with their movements</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2) A lot of this variation in the env is spatial i.e., high v low quality resource patches </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3) But recent work emphasizes temporal variation, and the fact that they interact</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4) For instance org track phenological variation in resources across space (ie resources waves</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5) Yet most studies examining this have been terrestrial</a:t>
            </a:r>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just">
              <a:lnSpc>
                <a:spcPct val="9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6)   In our study, we…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43"/>
          <p:cNvPicPr preferRelativeResize="0"/>
          <p:nvPr/>
        </p:nvPicPr>
        <p:blipFill rotWithShape="1">
          <a:blip r:embed="rId3">
            <a:alphaModFix/>
          </a:blip>
          <a:srcRect b="0" l="0" r="0" t="0"/>
          <a:stretch/>
        </p:blipFill>
        <p:spPr>
          <a:xfrm>
            <a:off x="262888" y="163800"/>
            <a:ext cx="7953945" cy="4498070"/>
          </a:xfrm>
          <a:prstGeom prst="rect">
            <a:avLst/>
          </a:prstGeom>
          <a:noFill/>
          <a:ln>
            <a:noFill/>
          </a:ln>
        </p:spPr>
      </p:pic>
      <p:sp>
        <p:nvSpPr>
          <p:cNvPr id="616" name="Google Shape;616;p43"/>
          <p:cNvSpPr/>
          <p:nvPr/>
        </p:nvSpPr>
        <p:spPr>
          <a:xfrm>
            <a:off x="0" y="2052164"/>
            <a:ext cx="8327322" cy="2868843"/>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4"/>
          <p:cNvSpPr/>
          <p:nvPr/>
        </p:nvSpPr>
        <p:spPr>
          <a:xfrm>
            <a:off x="1497872" y="504749"/>
            <a:ext cx="714836" cy="3013248"/>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2" name="Google Shape;622;p44"/>
          <p:cNvSpPr/>
          <p:nvPr/>
        </p:nvSpPr>
        <p:spPr>
          <a:xfrm>
            <a:off x="2977283" y="504749"/>
            <a:ext cx="753856" cy="3013248"/>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3" name="Google Shape;623;p44"/>
          <p:cNvSpPr/>
          <p:nvPr/>
        </p:nvSpPr>
        <p:spPr>
          <a:xfrm>
            <a:off x="4495680" y="504749"/>
            <a:ext cx="746415" cy="3013248"/>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4" name="Google Shape;624;p44"/>
          <p:cNvSpPr/>
          <p:nvPr/>
        </p:nvSpPr>
        <p:spPr>
          <a:xfrm>
            <a:off x="6006635" y="504749"/>
            <a:ext cx="733191" cy="3013248"/>
          </a:xfrm>
          <a:prstGeom prst="rect">
            <a:avLst/>
          </a:prstGeom>
          <a:solidFill>
            <a:srgbClr val="D8D8D8">
              <a:alpha val="4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5" name="Google Shape;625;p44"/>
          <p:cNvSpPr txBox="1"/>
          <p:nvPr/>
        </p:nvSpPr>
        <p:spPr>
          <a:xfrm>
            <a:off x="4208716" y="97497"/>
            <a:ext cx="859536"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2015 drought</a:t>
            </a:r>
            <a:endParaRPr/>
          </a:p>
        </p:txBody>
      </p:sp>
      <p:sp>
        <p:nvSpPr>
          <p:cNvPr id="626" name="Google Shape;626;p44"/>
          <p:cNvSpPr txBox="1"/>
          <p:nvPr/>
        </p:nvSpPr>
        <p:spPr>
          <a:xfrm>
            <a:off x="6082715" y="243139"/>
            <a:ext cx="859536"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Irma</a:t>
            </a:r>
            <a:endParaRPr/>
          </a:p>
        </p:txBody>
      </p:sp>
      <p:sp>
        <p:nvSpPr>
          <p:cNvPr id="627" name="Google Shape;627;p44"/>
          <p:cNvSpPr txBox="1"/>
          <p:nvPr/>
        </p:nvSpPr>
        <p:spPr>
          <a:xfrm>
            <a:off x="1243163" y="103311"/>
            <a:ext cx="859536"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2011 drought</a:t>
            </a:r>
            <a:endParaRPr/>
          </a:p>
        </p:txBody>
      </p:sp>
      <p:cxnSp>
        <p:nvCxnSpPr>
          <p:cNvPr id="628" name="Google Shape;628;p44"/>
          <p:cNvCxnSpPr/>
          <p:nvPr/>
        </p:nvCxnSpPr>
        <p:spPr>
          <a:xfrm>
            <a:off x="2219688" y="-29087"/>
            <a:ext cx="0" cy="3547084"/>
          </a:xfrm>
          <a:prstGeom prst="straightConnector1">
            <a:avLst/>
          </a:prstGeom>
          <a:noFill/>
          <a:ln cap="flat" cmpd="sng" w="28575">
            <a:solidFill>
              <a:srgbClr val="00B050"/>
            </a:solidFill>
            <a:prstDash val="solid"/>
            <a:round/>
            <a:headEnd len="sm" w="sm" type="none"/>
            <a:tailEnd len="sm" w="sm" type="none"/>
          </a:ln>
        </p:spPr>
      </p:cxnSp>
      <p:sp>
        <p:nvSpPr>
          <p:cNvPr id="629" name="Google Shape;629;p44"/>
          <p:cNvSpPr txBox="1"/>
          <p:nvPr/>
        </p:nvSpPr>
        <p:spPr>
          <a:xfrm rot="-5400000">
            <a:off x="6372" y="1806960"/>
            <a:ext cx="1247899"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At headwaters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5"/>
          <p:cNvSpPr txBox="1"/>
          <p:nvPr>
            <p:ph type="title"/>
          </p:nvPr>
        </p:nvSpPr>
        <p:spPr>
          <a:xfrm>
            <a:off x="5892036" y="1292535"/>
            <a:ext cx="2940264" cy="170011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Appendix 2</a:t>
            </a:r>
            <a:endParaRPr/>
          </a:p>
        </p:txBody>
      </p:sp>
      <p:pic>
        <p:nvPicPr>
          <p:cNvPr id="635" name="Google Shape;635;p45"/>
          <p:cNvPicPr preferRelativeResize="0"/>
          <p:nvPr/>
        </p:nvPicPr>
        <p:blipFill rotWithShape="1">
          <a:blip r:embed="rId3">
            <a:alphaModFix/>
          </a:blip>
          <a:srcRect b="0" l="0" r="0" t="0"/>
          <a:stretch/>
        </p:blipFill>
        <p:spPr>
          <a:xfrm>
            <a:off x="628650" y="0"/>
            <a:ext cx="37719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46"/>
          <p:cNvPicPr preferRelativeResize="0"/>
          <p:nvPr/>
        </p:nvPicPr>
        <p:blipFill rotWithShape="1">
          <a:blip r:embed="rId3">
            <a:alphaModFix/>
          </a:blip>
          <a:srcRect b="0" l="0" r="0" t="0"/>
          <a:stretch/>
        </p:blipFill>
        <p:spPr>
          <a:xfrm>
            <a:off x="0" y="1083236"/>
            <a:ext cx="4762500" cy="2867025"/>
          </a:xfrm>
          <a:prstGeom prst="rect">
            <a:avLst/>
          </a:prstGeom>
          <a:noFill/>
          <a:ln>
            <a:noFill/>
          </a:ln>
        </p:spPr>
      </p:pic>
      <p:pic>
        <p:nvPicPr>
          <p:cNvPr id="641" name="Google Shape;641;p46"/>
          <p:cNvPicPr preferRelativeResize="0"/>
          <p:nvPr/>
        </p:nvPicPr>
        <p:blipFill rotWithShape="1">
          <a:blip r:embed="rId4">
            <a:alphaModFix/>
          </a:blip>
          <a:srcRect b="0" l="0" r="0" t="0"/>
          <a:stretch/>
        </p:blipFill>
        <p:spPr>
          <a:xfrm>
            <a:off x="5074200" y="964247"/>
            <a:ext cx="4531427" cy="34025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647" name="Google Shape;647;p47"/>
          <p:cNvPicPr preferRelativeResize="0"/>
          <p:nvPr/>
        </p:nvPicPr>
        <p:blipFill rotWithShape="1">
          <a:blip r:embed="rId3">
            <a:alphaModFix/>
          </a:blip>
          <a:srcRect b="0" l="0" r="0" t="0"/>
          <a:stretch/>
        </p:blipFill>
        <p:spPr>
          <a:xfrm>
            <a:off x="823304" y="364912"/>
            <a:ext cx="5943600" cy="3571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653" name="Google Shape;653;p48"/>
          <p:cNvPicPr preferRelativeResize="0"/>
          <p:nvPr/>
        </p:nvPicPr>
        <p:blipFill rotWithShape="1">
          <a:blip r:embed="rId3">
            <a:alphaModFix/>
          </a:blip>
          <a:srcRect b="0" l="0" r="0" t="0"/>
          <a:stretch/>
        </p:blipFill>
        <p:spPr>
          <a:xfrm>
            <a:off x="184413" y="119493"/>
            <a:ext cx="4210050" cy="3419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659" name="Google Shape;659;p49"/>
          <p:cNvPicPr preferRelativeResize="0"/>
          <p:nvPr/>
        </p:nvPicPr>
        <p:blipFill rotWithShape="1">
          <a:blip r:embed="rId3">
            <a:alphaModFix/>
          </a:blip>
          <a:srcRect b="0" l="0" r="0" t="0"/>
          <a:stretch/>
        </p:blipFill>
        <p:spPr>
          <a:xfrm>
            <a:off x="224829" y="0"/>
            <a:ext cx="52705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5"/>
          <p:cNvPicPr preferRelativeResize="0"/>
          <p:nvPr/>
        </p:nvPicPr>
        <p:blipFill rotWithShape="1">
          <a:blip r:embed="rId3">
            <a:alphaModFix/>
          </a:blip>
          <a:srcRect b="0" l="0" r="0" t="0"/>
          <a:stretch/>
        </p:blipFill>
        <p:spPr>
          <a:xfrm>
            <a:off x="4273120" y="1608291"/>
            <a:ext cx="4380565" cy="2737853"/>
          </a:xfrm>
          <a:prstGeom prst="rect">
            <a:avLst/>
          </a:prstGeom>
          <a:noFill/>
          <a:ln>
            <a:noFill/>
          </a:ln>
        </p:spPr>
      </p:pic>
      <p:pic>
        <p:nvPicPr>
          <p:cNvPr id="204" name="Google Shape;204;p5"/>
          <p:cNvPicPr preferRelativeResize="0"/>
          <p:nvPr/>
        </p:nvPicPr>
        <p:blipFill rotWithShape="1">
          <a:blip r:embed="rId4">
            <a:alphaModFix/>
          </a:blip>
          <a:srcRect b="0" l="0" r="0" t="0"/>
          <a:stretch/>
        </p:blipFill>
        <p:spPr>
          <a:xfrm>
            <a:off x="654574" y="1337981"/>
            <a:ext cx="3179917" cy="2782427"/>
          </a:xfrm>
          <a:prstGeom prst="rect">
            <a:avLst/>
          </a:prstGeom>
          <a:noFill/>
          <a:ln>
            <a:noFill/>
          </a:ln>
        </p:spPr>
      </p:pic>
      <p:sp>
        <p:nvSpPr>
          <p:cNvPr id="205" name="Google Shape;205;p5"/>
          <p:cNvSpPr txBox="1"/>
          <p:nvPr/>
        </p:nvSpPr>
        <p:spPr>
          <a:xfrm>
            <a:off x="2373252" y="-137463"/>
            <a:ext cx="6770748" cy="126824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1800" u="none" cap="none" strike="noStrike">
                <a:solidFill>
                  <a:schemeClr val="dk1"/>
                </a:solidFill>
                <a:latin typeface="Century Gothic"/>
                <a:ea typeface="Century Gothic"/>
                <a:cs typeface="Century Gothic"/>
                <a:sym typeface="Century Gothic"/>
              </a:rPr>
              <a:t>Fig 1. Study area: array of 38 receivers partitioned into 12 riverine zones </a:t>
            </a:r>
            <a:endParaRPr/>
          </a:p>
        </p:txBody>
      </p:sp>
      <p:sp>
        <p:nvSpPr>
          <p:cNvPr id="206" name="Google Shape;206;p5"/>
          <p:cNvSpPr txBox="1"/>
          <p:nvPr/>
        </p:nvSpPr>
        <p:spPr>
          <a:xfrm>
            <a:off x="56025" y="-137463"/>
            <a:ext cx="2496607" cy="82390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800" u="none" cap="none" strike="noStrike">
                <a:solidFill>
                  <a:schemeClr val="dk1"/>
                </a:solidFill>
                <a:latin typeface="Century Gothic"/>
                <a:ea typeface="Century Gothic"/>
                <a:cs typeface="Century Gothic"/>
                <a:sym typeface="Century Gothic"/>
              </a:rPr>
              <a:t>Methods</a:t>
            </a:r>
            <a:endParaRPr/>
          </a:p>
        </p:txBody>
      </p:sp>
      <p:pic>
        <p:nvPicPr>
          <p:cNvPr id="207" name="Google Shape;207;p5"/>
          <p:cNvPicPr preferRelativeResize="0"/>
          <p:nvPr/>
        </p:nvPicPr>
        <p:blipFill rotWithShape="1">
          <a:blip r:embed="rId5">
            <a:alphaModFix/>
          </a:blip>
          <a:srcRect b="0" l="0" r="0" t="0"/>
          <a:stretch/>
        </p:blipFill>
        <p:spPr>
          <a:xfrm>
            <a:off x="4273121" y="-2853760"/>
            <a:ext cx="4380564" cy="3835095"/>
          </a:xfrm>
          <a:prstGeom prst="rect">
            <a:avLst/>
          </a:prstGeom>
          <a:noFill/>
          <a:ln>
            <a:noFill/>
          </a:ln>
        </p:spPr>
      </p:pic>
      <p:sp>
        <p:nvSpPr>
          <p:cNvPr id="208" name="Google Shape;208;p5"/>
          <p:cNvSpPr txBox="1"/>
          <p:nvPr/>
        </p:nvSpPr>
        <p:spPr>
          <a:xfrm>
            <a:off x="5704009" y="1477624"/>
            <a:ext cx="20530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Times New Roman"/>
                <a:ea typeface="Times New Roman"/>
                <a:cs typeface="Times New Roman"/>
                <a:sym typeface="Times New Roman"/>
              </a:rPr>
              <a:t>Shark River Zones 1-12</a:t>
            </a:r>
            <a:endParaRPr/>
          </a:p>
        </p:txBody>
      </p:sp>
      <p:sp>
        <p:nvSpPr>
          <p:cNvPr id="209" name="Google Shape;209;p5"/>
          <p:cNvSpPr/>
          <p:nvPr/>
        </p:nvSpPr>
        <p:spPr>
          <a:xfrm>
            <a:off x="4098635" y="338641"/>
            <a:ext cx="2053086" cy="823901"/>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5"/>
          <p:cNvSpPr txBox="1"/>
          <p:nvPr/>
        </p:nvSpPr>
        <p:spPr>
          <a:xfrm>
            <a:off x="5864046" y="-30917"/>
            <a:ext cx="2053087"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100" u="none" cap="none" strike="noStrike">
                <a:solidFill>
                  <a:srgbClr val="000000"/>
                </a:solidFill>
                <a:latin typeface="Times New Roman"/>
                <a:ea typeface="Times New Roman"/>
                <a:cs typeface="Times New Roman"/>
                <a:sym typeface="Times New Roman"/>
              </a:rPr>
              <a:t>Florida Bay</a:t>
            </a:r>
            <a:endParaRPr/>
          </a:p>
        </p:txBody>
      </p:sp>
      <p:sp>
        <p:nvSpPr>
          <p:cNvPr id="211" name="Google Shape;211;p5"/>
          <p:cNvSpPr txBox="1"/>
          <p:nvPr/>
        </p:nvSpPr>
        <p:spPr>
          <a:xfrm>
            <a:off x="3954747" y="2927351"/>
            <a:ext cx="930253"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1100" u="none" cap="none" strike="noStrike">
                <a:solidFill>
                  <a:srgbClr val="000000"/>
                </a:solidFill>
                <a:latin typeface="Times New Roman"/>
                <a:ea typeface="Times New Roman"/>
                <a:cs typeface="Times New Roman"/>
                <a:sym typeface="Times New Roman"/>
              </a:rPr>
              <a:t>Gulf of Mexico</a:t>
            </a:r>
            <a:endParaRPr/>
          </a:p>
        </p:txBody>
      </p:sp>
      <p:sp>
        <p:nvSpPr>
          <p:cNvPr id="212" name="Google Shape;212;p5"/>
          <p:cNvSpPr txBox="1"/>
          <p:nvPr/>
        </p:nvSpPr>
        <p:spPr>
          <a:xfrm>
            <a:off x="8024299" y="1317335"/>
            <a:ext cx="930253"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1100" u="none" cap="none" strike="noStrike">
                <a:solidFill>
                  <a:srgbClr val="000000"/>
                </a:solidFill>
                <a:latin typeface="Times New Roman"/>
                <a:ea typeface="Times New Roman"/>
                <a:cs typeface="Times New Roman"/>
                <a:sym typeface="Times New Roman"/>
              </a:rPr>
              <a:t>Rookery Branch</a:t>
            </a:r>
            <a:endParaRPr/>
          </a:p>
        </p:txBody>
      </p:sp>
      <p:sp>
        <p:nvSpPr>
          <p:cNvPr id="213" name="Google Shape;213;p5"/>
          <p:cNvSpPr txBox="1"/>
          <p:nvPr/>
        </p:nvSpPr>
        <p:spPr>
          <a:xfrm>
            <a:off x="6637573" y="3096628"/>
            <a:ext cx="930253"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1100" u="none" cap="none" strike="noStrike">
                <a:solidFill>
                  <a:srgbClr val="000000"/>
                </a:solidFill>
                <a:latin typeface="Times New Roman"/>
                <a:ea typeface="Times New Roman"/>
                <a:cs typeface="Times New Roman"/>
                <a:sym typeface="Times New Roman"/>
              </a:rPr>
              <a:t>Tarpon Bay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50"/>
          <p:cNvPicPr preferRelativeResize="0"/>
          <p:nvPr/>
        </p:nvPicPr>
        <p:blipFill rotWithShape="1">
          <a:blip r:embed="rId3">
            <a:alphaModFix/>
          </a:blip>
          <a:srcRect b="0" l="0" r="0" t="0"/>
          <a:stretch/>
        </p:blipFill>
        <p:spPr>
          <a:xfrm>
            <a:off x="94535" y="105133"/>
            <a:ext cx="3958628" cy="2708869"/>
          </a:xfrm>
          <a:prstGeom prst="rect">
            <a:avLst/>
          </a:prstGeom>
          <a:noFill/>
          <a:ln>
            <a:noFill/>
          </a:ln>
        </p:spPr>
      </p:pic>
      <p:pic>
        <p:nvPicPr>
          <p:cNvPr id="665" name="Google Shape;665;p50"/>
          <p:cNvPicPr preferRelativeResize="0"/>
          <p:nvPr/>
        </p:nvPicPr>
        <p:blipFill rotWithShape="1">
          <a:blip r:embed="rId4">
            <a:alphaModFix/>
          </a:blip>
          <a:srcRect b="0" l="0" r="0" t="0"/>
          <a:stretch/>
        </p:blipFill>
        <p:spPr>
          <a:xfrm>
            <a:off x="4511549" y="247099"/>
            <a:ext cx="3549907" cy="2424936"/>
          </a:xfrm>
          <a:prstGeom prst="rect">
            <a:avLst/>
          </a:prstGeom>
          <a:noFill/>
          <a:ln>
            <a:noFill/>
          </a:ln>
        </p:spPr>
      </p:pic>
      <p:pic>
        <p:nvPicPr>
          <p:cNvPr id="666" name="Google Shape;666;p50"/>
          <p:cNvPicPr preferRelativeResize="0"/>
          <p:nvPr/>
        </p:nvPicPr>
        <p:blipFill rotWithShape="1">
          <a:blip r:embed="rId5">
            <a:alphaModFix/>
          </a:blip>
          <a:srcRect b="0" l="0" r="0" t="0"/>
          <a:stretch/>
        </p:blipFill>
        <p:spPr>
          <a:xfrm>
            <a:off x="5090839" y="2684722"/>
            <a:ext cx="3380634" cy="23133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672" name="Google Shape;672;p51"/>
          <p:cNvPicPr preferRelativeResize="0"/>
          <p:nvPr/>
        </p:nvPicPr>
        <p:blipFill rotWithShape="1">
          <a:blip r:embed="rId3">
            <a:alphaModFix/>
          </a:blip>
          <a:srcRect b="0" l="0" r="0" t="0"/>
          <a:stretch/>
        </p:blipFill>
        <p:spPr>
          <a:xfrm>
            <a:off x="417668" y="367537"/>
            <a:ext cx="5943600" cy="1562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678" name="Google Shape;678;p52"/>
          <p:cNvPicPr preferRelativeResize="0"/>
          <p:nvPr/>
        </p:nvPicPr>
        <p:blipFill rotWithShape="1">
          <a:blip r:embed="rId3">
            <a:alphaModFix/>
          </a:blip>
          <a:srcRect b="0" l="0" r="0" t="0"/>
          <a:stretch/>
        </p:blipFill>
        <p:spPr>
          <a:xfrm>
            <a:off x="376417" y="290299"/>
            <a:ext cx="5943600" cy="3476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684" name="Google Shape;684;p53"/>
          <p:cNvPicPr preferRelativeResize="0"/>
          <p:nvPr/>
        </p:nvPicPr>
        <p:blipFill rotWithShape="1">
          <a:blip r:embed="rId3">
            <a:alphaModFix/>
          </a:blip>
          <a:srcRect b="0" l="0" r="0" t="0"/>
          <a:stretch/>
        </p:blipFill>
        <p:spPr>
          <a:xfrm>
            <a:off x="1600200" y="1776413"/>
            <a:ext cx="5943600" cy="159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690" name="Google Shape;690;p54"/>
          <p:cNvPicPr preferRelativeResize="0"/>
          <p:nvPr/>
        </p:nvPicPr>
        <p:blipFill rotWithShape="1">
          <a:blip r:embed="rId3">
            <a:alphaModFix/>
          </a:blip>
          <a:srcRect b="0" l="0" r="0" t="0"/>
          <a:stretch/>
        </p:blipFill>
        <p:spPr>
          <a:xfrm>
            <a:off x="491067" y="249766"/>
            <a:ext cx="5943600" cy="4457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696" name="Google Shape;696;p55"/>
          <p:cNvPicPr preferRelativeResize="0"/>
          <p:nvPr/>
        </p:nvPicPr>
        <p:blipFill rotWithShape="1">
          <a:blip r:embed="rId3">
            <a:alphaModFix/>
          </a:blip>
          <a:srcRect b="0" l="0" r="0" t="0"/>
          <a:stretch/>
        </p:blipFill>
        <p:spPr>
          <a:xfrm>
            <a:off x="484188" y="-50483"/>
            <a:ext cx="3857625" cy="5143500"/>
          </a:xfrm>
          <a:prstGeom prst="rect">
            <a:avLst/>
          </a:prstGeom>
          <a:noFill/>
          <a:ln>
            <a:noFill/>
          </a:ln>
        </p:spPr>
      </p:pic>
      <p:pic>
        <p:nvPicPr>
          <p:cNvPr id="697" name="Google Shape;697;p55"/>
          <p:cNvPicPr preferRelativeResize="0"/>
          <p:nvPr/>
        </p:nvPicPr>
        <p:blipFill rotWithShape="1">
          <a:blip r:embed="rId4">
            <a:alphaModFix/>
          </a:blip>
          <a:srcRect b="0" l="0" r="0" t="0"/>
          <a:stretch/>
        </p:blipFill>
        <p:spPr>
          <a:xfrm>
            <a:off x="5225521" y="0"/>
            <a:ext cx="3857625"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703" name="Google Shape;703;p56"/>
          <p:cNvPicPr preferRelativeResize="0"/>
          <p:nvPr/>
        </p:nvPicPr>
        <p:blipFill rotWithShape="1">
          <a:blip r:embed="rId3">
            <a:alphaModFix/>
          </a:blip>
          <a:srcRect b="0" l="0" r="0" t="0"/>
          <a:stretch/>
        </p:blipFill>
        <p:spPr>
          <a:xfrm>
            <a:off x="382588" y="0"/>
            <a:ext cx="3857625" cy="5143500"/>
          </a:xfrm>
          <a:prstGeom prst="rect">
            <a:avLst/>
          </a:prstGeom>
          <a:noFill/>
          <a:ln>
            <a:noFill/>
          </a:ln>
        </p:spPr>
      </p:pic>
      <p:pic>
        <p:nvPicPr>
          <p:cNvPr id="704" name="Google Shape;704;p56"/>
          <p:cNvPicPr preferRelativeResize="0"/>
          <p:nvPr/>
        </p:nvPicPr>
        <p:blipFill rotWithShape="1">
          <a:blip r:embed="rId4">
            <a:alphaModFix/>
          </a:blip>
          <a:srcRect b="0" l="0" r="0" t="0"/>
          <a:stretch/>
        </p:blipFill>
        <p:spPr>
          <a:xfrm>
            <a:off x="5045563" y="76200"/>
            <a:ext cx="3857625"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7"/>
          <p:cNvSpPr txBox="1"/>
          <p:nvPr>
            <p:ph type="title"/>
          </p:nvPr>
        </p:nvSpPr>
        <p:spPr>
          <a:xfrm>
            <a:off x="6045200" y="752475"/>
            <a:ext cx="2787100" cy="224017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SzPts val="3600"/>
              <a:buNone/>
            </a:pPr>
            <a:r>
              <a:rPr b="0" i="0" lang="en-US" sz="1800" u="none" strike="noStrike">
                <a:solidFill>
                  <a:srgbClr val="000000"/>
                </a:solidFill>
                <a:latin typeface="Arial"/>
                <a:ea typeface="Arial"/>
                <a:cs typeface="Arial"/>
                <a:sym typeface="Arial"/>
              </a:rPr>
              <a:t>Scott Colborne</a:t>
            </a:r>
            <a:br>
              <a:rPr b="0" lang="en-US"/>
            </a:br>
            <a:r>
              <a:rPr b="0" i="0" lang="en-US" sz="1800" u="none" strike="noStrike">
                <a:solidFill>
                  <a:srgbClr val="000000"/>
                </a:solidFill>
                <a:latin typeface="Arial"/>
                <a:ea typeface="Arial"/>
                <a:cs typeface="Arial"/>
                <a:sym typeface="Arial"/>
              </a:rPr>
              <a:t>Sturgeon sequence analysis</a:t>
            </a:r>
            <a:br>
              <a:rPr b="0" lang="en-US"/>
            </a:br>
            <a:r>
              <a:rPr b="0" i="0" lang="en-US" sz="1800" u="none" strike="noStrike">
                <a:solidFill>
                  <a:srgbClr val="1155CC"/>
                </a:solidFill>
                <a:latin typeface="Arial"/>
                <a:ea typeface="Arial"/>
                <a:cs typeface="Arial"/>
                <a:sym typeface="Arial"/>
              </a:rPr>
              <a:t>Scolbor@gmail.com</a:t>
            </a:r>
            <a:br>
              <a:rPr b="0" lang="en-US"/>
            </a:br>
            <a:br>
              <a:rPr lang="en-US"/>
            </a:br>
            <a:endParaRPr/>
          </a:p>
        </p:txBody>
      </p:sp>
      <p:pic>
        <p:nvPicPr>
          <p:cNvPr id="710" name="Google Shape;710;p57"/>
          <p:cNvPicPr preferRelativeResize="0"/>
          <p:nvPr/>
        </p:nvPicPr>
        <p:blipFill rotWithShape="1">
          <a:blip r:embed="rId3">
            <a:alphaModFix/>
          </a:blip>
          <a:srcRect b="0" l="0" r="0" t="0"/>
          <a:stretch/>
        </p:blipFill>
        <p:spPr>
          <a:xfrm>
            <a:off x="483658" y="752475"/>
            <a:ext cx="4857750" cy="3638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716" name="Google Shape;716;p58"/>
          <p:cNvPicPr preferRelativeResize="0"/>
          <p:nvPr/>
        </p:nvPicPr>
        <p:blipFill rotWithShape="1">
          <a:blip r:embed="rId3">
            <a:alphaModFix/>
          </a:blip>
          <a:srcRect b="0" l="0" r="0" t="0"/>
          <a:stretch/>
        </p:blipFill>
        <p:spPr>
          <a:xfrm>
            <a:off x="460904" y="260137"/>
            <a:ext cx="5038725" cy="3781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722" name="Google Shape;722;p59"/>
          <p:cNvPicPr preferRelativeResize="0"/>
          <p:nvPr/>
        </p:nvPicPr>
        <p:blipFill rotWithShape="1">
          <a:blip r:embed="rId3">
            <a:alphaModFix/>
          </a:blip>
          <a:srcRect b="0" l="0" r="0" t="0"/>
          <a:stretch/>
        </p:blipFill>
        <p:spPr>
          <a:xfrm>
            <a:off x="311700" y="349250"/>
            <a:ext cx="4972050" cy="373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6"/>
          <p:cNvPicPr preferRelativeResize="0"/>
          <p:nvPr/>
        </p:nvPicPr>
        <p:blipFill rotWithShape="1">
          <a:blip r:embed="rId3">
            <a:alphaModFix/>
          </a:blip>
          <a:srcRect b="0" l="0" r="0" t="0"/>
          <a:stretch/>
        </p:blipFill>
        <p:spPr>
          <a:xfrm>
            <a:off x="3255239" y="128602"/>
            <a:ext cx="4760219" cy="4942536"/>
          </a:xfrm>
          <a:prstGeom prst="rect">
            <a:avLst/>
          </a:prstGeom>
          <a:noFill/>
          <a:ln>
            <a:noFill/>
          </a:ln>
        </p:spPr>
      </p:pic>
      <p:sp>
        <p:nvSpPr>
          <p:cNvPr id="219" name="Google Shape;219;p6"/>
          <p:cNvSpPr txBox="1"/>
          <p:nvPr/>
        </p:nvSpPr>
        <p:spPr>
          <a:xfrm>
            <a:off x="7520249" y="1925957"/>
            <a:ext cx="1623751" cy="222124"/>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River km</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p:txBody>
      </p:sp>
      <p:sp>
        <p:nvSpPr>
          <p:cNvPr id="220" name="Google Shape;220;p6"/>
          <p:cNvSpPr txBox="1"/>
          <p:nvPr/>
        </p:nvSpPr>
        <p:spPr>
          <a:xfrm>
            <a:off x="118342" y="401243"/>
            <a:ext cx="3041482" cy="249653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1600" u="none" cap="none" strike="noStrike">
                <a:solidFill>
                  <a:schemeClr val="dk1"/>
                </a:solidFill>
                <a:latin typeface="Century Gothic"/>
                <a:ea typeface="Century Gothic"/>
                <a:cs typeface="Century Gothic"/>
                <a:sym typeface="Century Gothic"/>
              </a:rPr>
              <a:t>Appendix 1</a:t>
            </a:r>
            <a:r>
              <a:rPr b="0" i="0" lang="en-US" sz="1600" u="none" cap="none" strike="noStrike">
                <a:solidFill>
                  <a:schemeClr val="dk1"/>
                </a:solidFill>
                <a:latin typeface="Century Gothic"/>
                <a:ea typeface="Century Gothic"/>
                <a:cs typeface="Century Gothic"/>
                <a:sym typeface="Century Gothic"/>
              </a:rPr>
              <a:t>. Detection histories for all snook used in the study</a:t>
            </a:r>
            <a:endParaRPr/>
          </a:p>
          <a:p>
            <a:pPr indent="0" lvl="0" marL="0" marR="0" rtl="0" algn="l">
              <a:lnSpc>
                <a:spcPct val="100000"/>
              </a:lnSpc>
              <a:spcBef>
                <a:spcPts val="0"/>
              </a:spcBef>
              <a:spcAft>
                <a:spcPts val="0"/>
              </a:spcAft>
              <a:buClr>
                <a:schemeClr val="dk1"/>
              </a:buClr>
              <a:buSzPts val="3600"/>
              <a:buFont typeface="Arial"/>
              <a:buNone/>
            </a:pPr>
            <a:r>
              <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rPr b="0" i="0" lang="en-US" sz="1600" u="none" cap="none" strike="noStrike">
                <a:solidFill>
                  <a:schemeClr val="dk1"/>
                </a:solidFill>
                <a:latin typeface="Century Gothic"/>
                <a:ea typeface="Century Gothic"/>
                <a:cs typeface="Century Gothic"/>
                <a:sym typeface="Century Gothic"/>
              </a:rPr>
              <a:t>N = 120 fish </a:t>
            </a:r>
            <a:endParaRPr/>
          </a:p>
          <a:p>
            <a:pPr indent="0" lvl="0" marL="0" marR="0" rtl="0" algn="l">
              <a:lnSpc>
                <a:spcPct val="100000"/>
              </a:lnSpc>
              <a:spcBef>
                <a:spcPts val="0"/>
              </a:spcBef>
              <a:spcAft>
                <a:spcPts val="0"/>
              </a:spcAft>
              <a:buClr>
                <a:schemeClr val="dk1"/>
              </a:buClr>
              <a:buSzPts val="3600"/>
              <a:buFont typeface="Arial"/>
              <a:buNone/>
            </a:pPr>
            <a:r>
              <a:rPr b="0" i="0" lang="en-US" sz="1600" u="none" cap="none" strike="noStrike">
                <a:solidFill>
                  <a:schemeClr val="dk1"/>
                </a:solidFill>
                <a:latin typeface="Century Gothic"/>
                <a:ea typeface="Century Gothic"/>
                <a:cs typeface="Century Gothic"/>
                <a:sym typeface="Century Gothic"/>
              </a:rPr>
              <a:t>&gt;90 days of detection</a:t>
            </a:r>
            <a:endParaRPr/>
          </a:p>
        </p:txBody>
      </p:sp>
      <p:sp>
        <p:nvSpPr>
          <p:cNvPr id="221" name="Google Shape;221;p6"/>
          <p:cNvSpPr txBox="1"/>
          <p:nvPr/>
        </p:nvSpPr>
        <p:spPr>
          <a:xfrm>
            <a:off x="118342" y="0"/>
            <a:ext cx="2496607" cy="82390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800" u="none" cap="none" strike="noStrike">
                <a:solidFill>
                  <a:schemeClr val="dk1"/>
                </a:solidFill>
                <a:latin typeface="Century Gothic"/>
                <a:ea typeface="Century Gothic"/>
                <a:cs typeface="Century Gothic"/>
                <a:sym typeface="Century Gothic"/>
              </a:rPr>
              <a:t>Methods</a:t>
            </a:r>
            <a:endParaRPr/>
          </a:p>
        </p:txBody>
      </p:sp>
      <p:pic>
        <p:nvPicPr>
          <p:cNvPr id="222" name="Google Shape;222;p6"/>
          <p:cNvPicPr preferRelativeResize="0"/>
          <p:nvPr/>
        </p:nvPicPr>
        <p:blipFill rotWithShape="1">
          <a:blip r:embed="rId4">
            <a:alphaModFix/>
          </a:blip>
          <a:srcRect b="13257" l="2667" r="3009" t="21536"/>
          <a:stretch/>
        </p:blipFill>
        <p:spPr>
          <a:xfrm>
            <a:off x="9365260" y="-1346125"/>
            <a:ext cx="3271074" cy="1747368"/>
          </a:xfrm>
          <a:prstGeom prst="rect">
            <a:avLst/>
          </a:prstGeom>
          <a:noFill/>
          <a:ln>
            <a:noFill/>
          </a:ln>
        </p:spPr>
      </p:pic>
      <p:cxnSp>
        <p:nvCxnSpPr>
          <p:cNvPr id="223" name="Google Shape;223;p6"/>
          <p:cNvCxnSpPr/>
          <p:nvPr/>
        </p:nvCxnSpPr>
        <p:spPr>
          <a:xfrm flipH="1" rot="10800000">
            <a:off x="9913061" y="-1304843"/>
            <a:ext cx="2269198" cy="1155362"/>
          </a:xfrm>
          <a:prstGeom prst="straightConnector1">
            <a:avLst/>
          </a:prstGeom>
          <a:noFill/>
          <a:ln cap="flat" cmpd="sng" w="57150">
            <a:solidFill>
              <a:srgbClr val="363690"/>
            </a:solidFill>
            <a:prstDash val="solid"/>
            <a:round/>
            <a:headEnd len="med" w="med" type="triangle"/>
            <a:tailEnd len="med" w="med" type="triangle"/>
          </a:ln>
          <a:effectLst>
            <a:outerShdw blurRad="50800" rotWithShape="0" algn="tl" dir="2700000" dist="38100">
              <a:srgbClr val="000000">
                <a:alpha val="40000"/>
              </a:srgbClr>
            </a:outerShdw>
          </a:effectLst>
        </p:spPr>
      </p:cxnSp>
      <p:sp>
        <p:nvSpPr>
          <p:cNvPr id="224" name="Google Shape;224;p6"/>
          <p:cNvSpPr txBox="1"/>
          <p:nvPr/>
        </p:nvSpPr>
        <p:spPr>
          <a:xfrm rot="-1614619">
            <a:off x="10116524" y="-995642"/>
            <a:ext cx="156213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200" u="none" cap="none" strike="noStrike">
                <a:solidFill>
                  <a:srgbClr val="000000"/>
                </a:solidFill>
                <a:latin typeface="Times New Roman"/>
                <a:ea typeface="Times New Roman"/>
                <a:cs typeface="Times New Roman"/>
                <a:sym typeface="Times New Roman"/>
              </a:rPr>
              <a:t>Shark River (30 km)</a:t>
            </a:r>
            <a:endParaRPr/>
          </a:p>
        </p:txBody>
      </p:sp>
      <p:sp>
        <p:nvSpPr>
          <p:cNvPr id="225" name="Google Shape;225;p6"/>
          <p:cNvSpPr txBox="1"/>
          <p:nvPr/>
        </p:nvSpPr>
        <p:spPr>
          <a:xfrm>
            <a:off x="9247887" y="-205849"/>
            <a:ext cx="735566" cy="3847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1000" u="none" cap="none" strike="noStrike">
                <a:solidFill>
                  <a:schemeClr val="lt1"/>
                </a:solidFill>
                <a:latin typeface="Times New Roman"/>
                <a:ea typeface="Times New Roman"/>
                <a:cs typeface="Times New Roman"/>
                <a:sym typeface="Times New Roman"/>
              </a:rPr>
              <a:t>Gulf of </a:t>
            </a:r>
            <a:r>
              <a:rPr b="0" i="1" lang="en-US" sz="900" u="none" cap="none" strike="noStrike">
                <a:solidFill>
                  <a:schemeClr val="lt1"/>
                </a:solidFill>
                <a:latin typeface="Times New Roman"/>
                <a:ea typeface="Times New Roman"/>
                <a:cs typeface="Times New Roman"/>
                <a:sym typeface="Times New Roman"/>
              </a:rPr>
              <a:t>Mexico</a:t>
            </a:r>
            <a:endParaRPr b="0" i="1" sz="1000" u="none" cap="none" strike="noStrike">
              <a:solidFill>
                <a:schemeClr val="lt1"/>
              </a:solidFill>
              <a:latin typeface="Times New Roman"/>
              <a:ea typeface="Times New Roman"/>
              <a:cs typeface="Times New Roman"/>
              <a:sym typeface="Times New Roman"/>
            </a:endParaRPr>
          </a:p>
        </p:txBody>
      </p:sp>
      <p:sp>
        <p:nvSpPr>
          <p:cNvPr id="226" name="Google Shape;226;p6"/>
          <p:cNvSpPr txBox="1"/>
          <p:nvPr/>
        </p:nvSpPr>
        <p:spPr>
          <a:xfrm>
            <a:off x="12094239" y="-1048729"/>
            <a:ext cx="70153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900" u="none" cap="none" strike="noStrike">
                <a:solidFill>
                  <a:srgbClr val="000000"/>
                </a:solidFill>
                <a:latin typeface="Times New Roman"/>
                <a:ea typeface="Times New Roman"/>
                <a:cs typeface="Times New Roman"/>
                <a:sym typeface="Times New Roman"/>
              </a:rPr>
              <a:t>Rookery Branch</a:t>
            </a:r>
            <a:endParaRPr/>
          </a:p>
        </p:txBody>
      </p:sp>
      <p:sp>
        <p:nvSpPr>
          <p:cNvPr id="227" name="Google Shape;227;p6"/>
          <p:cNvSpPr txBox="1"/>
          <p:nvPr/>
        </p:nvSpPr>
        <p:spPr>
          <a:xfrm>
            <a:off x="10908555" y="-672477"/>
            <a:ext cx="70941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900" u="none" cap="none" strike="noStrike">
                <a:solidFill>
                  <a:srgbClr val="000000"/>
                </a:solidFill>
                <a:latin typeface="Times New Roman"/>
                <a:ea typeface="Times New Roman"/>
                <a:cs typeface="Times New Roman"/>
                <a:sym typeface="Times New Roman"/>
              </a:rPr>
              <a:t>Tarpon Bay</a:t>
            </a:r>
            <a:endParaRPr/>
          </a:p>
        </p:txBody>
      </p:sp>
      <p:pic>
        <p:nvPicPr>
          <p:cNvPr id="228" name="Google Shape;228;p6"/>
          <p:cNvPicPr preferRelativeResize="0"/>
          <p:nvPr/>
        </p:nvPicPr>
        <p:blipFill rotWithShape="1">
          <a:blip r:embed="rId5">
            <a:alphaModFix/>
          </a:blip>
          <a:srcRect b="0" l="0" r="0" t="0"/>
          <a:stretch/>
        </p:blipFill>
        <p:spPr>
          <a:xfrm>
            <a:off x="3334207" y="-2277085"/>
            <a:ext cx="4278421" cy="2286235"/>
          </a:xfrm>
          <a:prstGeom prst="rect">
            <a:avLst/>
          </a:prstGeom>
          <a:noFill/>
          <a:ln>
            <a:noFill/>
          </a:ln>
        </p:spPr>
      </p:pic>
      <p:pic>
        <p:nvPicPr>
          <p:cNvPr id="229" name="Google Shape;229;p6"/>
          <p:cNvPicPr preferRelativeResize="0"/>
          <p:nvPr/>
        </p:nvPicPr>
        <p:blipFill rotWithShape="1">
          <a:blip r:embed="rId6">
            <a:alphaModFix/>
          </a:blip>
          <a:srcRect b="0" l="0" r="0" t="0"/>
          <a:stretch/>
        </p:blipFill>
        <p:spPr>
          <a:xfrm>
            <a:off x="9824998" y="949513"/>
            <a:ext cx="3330907" cy="5143500"/>
          </a:xfrm>
          <a:prstGeom prst="rect">
            <a:avLst/>
          </a:prstGeom>
          <a:noFill/>
          <a:ln>
            <a:noFill/>
          </a:ln>
        </p:spPr>
      </p:pic>
      <p:sp>
        <p:nvSpPr>
          <p:cNvPr id="230" name="Google Shape;230;p6"/>
          <p:cNvSpPr txBox="1"/>
          <p:nvPr/>
        </p:nvSpPr>
        <p:spPr>
          <a:xfrm>
            <a:off x="3159824" y="-2068286"/>
            <a:ext cx="3998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728" name="Google Shape;728;p60"/>
          <p:cNvPicPr preferRelativeResize="0"/>
          <p:nvPr/>
        </p:nvPicPr>
        <p:blipFill rotWithShape="1">
          <a:blip r:embed="rId3">
            <a:alphaModFix/>
          </a:blip>
          <a:srcRect b="0" l="0" r="0" t="0"/>
          <a:stretch/>
        </p:blipFill>
        <p:spPr>
          <a:xfrm>
            <a:off x="1600200" y="342900"/>
            <a:ext cx="5943600" cy="4457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734" name="Google Shape;734;p61"/>
          <p:cNvPicPr preferRelativeResize="0"/>
          <p:nvPr/>
        </p:nvPicPr>
        <p:blipFill rotWithShape="1">
          <a:blip r:embed="rId3">
            <a:alphaModFix/>
          </a:blip>
          <a:srcRect b="0" l="0" r="0" t="0"/>
          <a:stretch/>
        </p:blipFill>
        <p:spPr>
          <a:xfrm>
            <a:off x="1600200" y="342900"/>
            <a:ext cx="5943600" cy="4457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740" name="Google Shape;740;p62"/>
          <p:cNvPicPr preferRelativeResize="0"/>
          <p:nvPr/>
        </p:nvPicPr>
        <p:blipFill rotWithShape="1">
          <a:blip r:embed="rId3">
            <a:alphaModFix/>
          </a:blip>
          <a:srcRect b="0" l="0" r="0" t="0"/>
          <a:stretch/>
        </p:blipFill>
        <p:spPr>
          <a:xfrm>
            <a:off x="2643188" y="0"/>
            <a:ext cx="3857625"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7"/>
          <p:cNvSpPr txBox="1"/>
          <p:nvPr/>
        </p:nvSpPr>
        <p:spPr>
          <a:xfrm>
            <a:off x="84279" y="85226"/>
            <a:ext cx="8520600" cy="84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entury Gothic"/>
                <a:ea typeface="Century Gothic"/>
                <a:cs typeface="Century Gothic"/>
                <a:sym typeface="Century Gothic"/>
              </a:rPr>
              <a:t>Methods</a:t>
            </a:r>
            <a:endParaRPr/>
          </a:p>
        </p:txBody>
      </p:sp>
      <p:sp>
        <p:nvSpPr>
          <p:cNvPr id="236" name="Google Shape;236;p7"/>
          <p:cNvSpPr txBox="1"/>
          <p:nvPr/>
        </p:nvSpPr>
        <p:spPr>
          <a:xfrm>
            <a:off x="206446" y="874399"/>
            <a:ext cx="8144700" cy="3945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Century Gothic"/>
                <a:ea typeface="Century Gothic"/>
                <a:cs typeface="Century Gothic"/>
                <a:sym typeface="Century Gothic"/>
              </a:rPr>
              <a:t>E Index = Average pairwise resource dissimilarity between all individuals (i.e., </a:t>
            </a:r>
            <a:r>
              <a:rPr b="0" i="0" lang="en-US" sz="1400" u="none" cap="none" strike="noStrike">
                <a:solidFill>
                  <a:schemeClr val="dk1"/>
                </a:solidFill>
                <a:latin typeface="Century Gothic"/>
                <a:ea typeface="Century Gothic"/>
                <a:cs typeface="Century Gothic"/>
                <a:sym typeface="Century Gothic"/>
              </a:rPr>
              <a:t>Overlap in resource use; Zaccarelli 2013 Methods in Ecol &amp; Evol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Century Gothic"/>
                <a:ea typeface="Century Gothic"/>
                <a:cs typeface="Century Gothic"/>
                <a:sym typeface="Century Gothic"/>
              </a:rPr>
              <a:t>	0 = All individuals use the same resources in the same proportions</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Century Gothic"/>
                <a:ea typeface="Century Gothic"/>
                <a:cs typeface="Century Gothic"/>
                <a:sym typeface="Century Gothic"/>
              </a:rPr>
              <a:t>	1 = Every individual relies entirely on different resources </a:t>
            </a:r>
            <a:endParaRPr/>
          </a:p>
          <a:p>
            <a:pPr indent="-125413" lvl="0" marL="214313"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214313" lvl="0" marL="214313"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Century Gothic"/>
                <a:ea typeface="Century Gothic"/>
                <a:cs typeface="Century Gothic"/>
                <a:sym typeface="Century Gothic"/>
              </a:rPr>
              <a:t>Resources = receiver detections across 12 river zones (Matich et al 2017 L&amp;O)</a:t>
            </a:r>
            <a:endParaRPr/>
          </a:p>
          <a:p>
            <a:pPr indent="0" lvl="1" marL="0" marR="0" rtl="0" algn="l">
              <a:lnSpc>
                <a:spcPct val="100000"/>
              </a:lnSpc>
              <a:spcBef>
                <a:spcPts val="0"/>
              </a:spcBef>
              <a:spcAft>
                <a:spcPts val="0"/>
              </a:spcAft>
              <a:buNone/>
            </a:pPr>
            <a:r>
              <a:t/>
            </a:r>
            <a:endParaRPr b="0" i="1" sz="1400" u="none" cap="none" strike="noStrike">
              <a:solidFill>
                <a:schemeClr val="dk1"/>
              </a:solidFill>
              <a:latin typeface="Century Gothic"/>
              <a:ea typeface="Century Gothic"/>
              <a:cs typeface="Century Gothic"/>
              <a:sym typeface="Century Gothic"/>
            </a:endParaRPr>
          </a:p>
          <a:p>
            <a:pPr indent="-214313" lvl="0" marL="214313"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Century Gothic"/>
                <a:ea typeface="Century Gothic"/>
                <a:cs typeface="Century Gothic"/>
                <a:sym typeface="Century Gothic"/>
              </a:rPr>
              <a:t>Calculated </a:t>
            </a:r>
            <a:r>
              <a:rPr b="1" i="0" lang="en-US" sz="1400" u="none" cap="none" strike="noStrike">
                <a:solidFill>
                  <a:schemeClr val="dk1"/>
                </a:solidFill>
                <a:latin typeface="Century Gothic"/>
                <a:ea typeface="Century Gothic"/>
                <a:cs typeface="Century Gothic"/>
                <a:sym typeface="Century Gothic"/>
              </a:rPr>
              <a:t>monthly E across all snook </a:t>
            </a:r>
            <a:r>
              <a:rPr b="0" i="0" lang="en-US" sz="1400" u="none" cap="none" strike="noStrike">
                <a:solidFill>
                  <a:schemeClr val="dk1"/>
                </a:solidFill>
                <a:latin typeface="Century Gothic"/>
                <a:ea typeface="Century Gothic"/>
                <a:cs typeface="Century Gothic"/>
                <a:sym typeface="Century Gothic"/>
              </a:rPr>
              <a:t>&amp; compared monthly E’s across seasons/year related to flows with GAMs (beta distribution and logit link function)</a:t>
            </a:r>
            <a:endParaRPr/>
          </a:p>
          <a:p>
            <a:pPr indent="-125413" lvl="0" marL="214313"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214313" lvl="0" marL="214313"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entury Gothic"/>
                <a:ea typeface="Century Gothic"/>
                <a:cs typeface="Century Gothic"/>
                <a:sym typeface="Century Gothic"/>
              </a:rPr>
              <a:t>PCA GAMs to relate E to river stage</a:t>
            </a:r>
            <a:endParaRPr/>
          </a:p>
          <a:p>
            <a:pPr indent="0" lvl="4" marL="0" marR="0" rtl="0" algn="l">
              <a:lnSpc>
                <a:spcPct val="10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	-River stagee characterization: PCA based on the mean and variation (+ 1 	month lag) of river stage across 4 locations</a:t>
            </a:r>
            <a:endParaRPr/>
          </a:p>
          <a:p>
            <a:pPr indent="0" lvl="4" marL="0" marR="0" rtl="0" algn="l">
              <a:lnSpc>
                <a:spcPct val="10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	- gaussian distribution and a log link function</a:t>
            </a:r>
            <a:endParaRPr/>
          </a:p>
          <a:p>
            <a:pPr indent="-125413" lvl="0" marL="214313"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214313" lvl="0" marL="214313"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entury Gothic"/>
                <a:ea typeface="Century Gothic"/>
                <a:cs typeface="Century Gothic"/>
                <a:sym typeface="Century Gothic"/>
              </a:rPr>
              <a:t>Calculate relative change in E across seasons for each zone/year</a:t>
            </a:r>
            <a:endParaRPr/>
          </a:p>
          <a:p>
            <a:pPr indent="-125413" lvl="0" marL="214313"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214313" lvl="0" marL="214313"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entury Gothic"/>
                <a:ea typeface="Century Gothic"/>
                <a:cs typeface="Century Gothic"/>
                <a:sym typeface="Century Gothic"/>
              </a:rPr>
              <a:t>Cluster analysis </a:t>
            </a:r>
            <a:endParaRPr/>
          </a:p>
          <a:p>
            <a:pPr indent="-125413" lvl="0" marL="214313"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125413" lvl="0" marL="214313"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125413" lvl="0" marL="214313"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125413" lvl="0" marL="214313"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8"/>
          <p:cNvPicPr preferRelativeResize="0"/>
          <p:nvPr/>
        </p:nvPicPr>
        <p:blipFill rotWithShape="1">
          <a:blip r:embed="rId3">
            <a:alphaModFix/>
          </a:blip>
          <a:srcRect b="-1664" l="-1" r="-22080" t="0"/>
          <a:stretch/>
        </p:blipFill>
        <p:spPr>
          <a:xfrm>
            <a:off x="623247" y="510921"/>
            <a:ext cx="4155844" cy="4121659"/>
          </a:xfrm>
          <a:prstGeom prst="rect">
            <a:avLst/>
          </a:prstGeom>
          <a:noFill/>
          <a:ln>
            <a:noFill/>
          </a:ln>
        </p:spPr>
      </p:pic>
      <p:sp>
        <p:nvSpPr>
          <p:cNvPr id="242" name="Google Shape;242;p8"/>
          <p:cNvSpPr txBox="1"/>
          <p:nvPr/>
        </p:nvSpPr>
        <p:spPr>
          <a:xfrm>
            <a:off x="8335" y="-203376"/>
            <a:ext cx="2496607" cy="82390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000" u="none" cap="none" strike="noStrike">
                <a:solidFill>
                  <a:schemeClr val="dk1"/>
                </a:solidFill>
                <a:latin typeface="Century Gothic"/>
                <a:ea typeface="Century Gothic"/>
                <a:cs typeface="Century Gothic"/>
                <a:sym typeface="Century Gothic"/>
              </a:rPr>
              <a:t>Fig 2 </a:t>
            </a:r>
            <a:endParaRPr/>
          </a:p>
        </p:txBody>
      </p:sp>
      <p:sp>
        <p:nvSpPr>
          <p:cNvPr id="243" name="Google Shape;243;p8"/>
          <p:cNvSpPr txBox="1"/>
          <p:nvPr/>
        </p:nvSpPr>
        <p:spPr>
          <a:xfrm>
            <a:off x="6011048" y="401316"/>
            <a:ext cx="1582765" cy="1384995"/>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Century Gothic"/>
                <a:ea typeface="Century Gothic"/>
                <a:cs typeface="Century Gothic"/>
                <a:sym typeface="Century Gothic"/>
              </a:rPr>
              <a:t>E index: 0-1</a:t>
            </a:r>
            <a:endParaRPr/>
          </a:p>
          <a:p>
            <a:pPr indent="0" lvl="0" marL="0" marR="0" rtl="0" algn="l">
              <a:lnSpc>
                <a:spcPct val="100000"/>
              </a:lnSpc>
              <a:spcBef>
                <a:spcPts val="0"/>
              </a:spcBef>
              <a:spcAft>
                <a:spcPts val="0"/>
              </a:spcAft>
              <a:buNone/>
            </a:pPr>
            <a:r>
              <a:rPr b="1" i="0" lang="en-US" sz="1200" u="none" cap="none" strike="noStrike">
                <a:solidFill>
                  <a:srgbClr val="000000"/>
                </a:solidFill>
                <a:latin typeface="Century Gothic"/>
                <a:ea typeface="Century Gothic"/>
                <a:cs typeface="Century Gothic"/>
                <a:sym typeface="Century Gothic"/>
              </a:rPr>
              <a:t>1 </a:t>
            </a:r>
            <a:r>
              <a:rPr b="0" i="0" lang="en-US" sz="1200" u="none" cap="none" strike="noStrike">
                <a:solidFill>
                  <a:srgbClr val="000000"/>
                </a:solidFill>
                <a:latin typeface="Century Gothic"/>
                <a:ea typeface="Century Gothic"/>
                <a:cs typeface="Century Gothic"/>
                <a:sym typeface="Century Gothic"/>
              </a:rPr>
              <a:t>= individuals use </a:t>
            </a:r>
            <a:r>
              <a:rPr b="1" i="0" lang="en-US" sz="1200" u="none" cap="none" strike="noStrike">
                <a:solidFill>
                  <a:srgbClr val="000000"/>
                </a:solidFill>
                <a:latin typeface="Century Gothic"/>
                <a:ea typeface="Century Gothic"/>
                <a:cs typeface="Century Gothic"/>
                <a:sym typeface="Century Gothic"/>
              </a:rPr>
              <a:t>different zones</a:t>
            </a:r>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1" i="0" lang="en-US" sz="1200" u="none" cap="none" strike="noStrike">
                <a:solidFill>
                  <a:srgbClr val="000000"/>
                </a:solidFill>
                <a:latin typeface="Century Gothic"/>
                <a:ea typeface="Century Gothic"/>
                <a:cs typeface="Century Gothic"/>
                <a:sym typeface="Century Gothic"/>
              </a:rPr>
              <a:t>0 </a:t>
            </a:r>
            <a:r>
              <a:rPr b="0" i="0" lang="en-US" sz="1200" u="none" cap="none" strike="noStrike">
                <a:solidFill>
                  <a:srgbClr val="000000"/>
                </a:solidFill>
                <a:latin typeface="Century Gothic"/>
                <a:ea typeface="Century Gothic"/>
                <a:cs typeface="Century Gothic"/>
                <a:sym typeface="Century Gothic"/>
              </a:rPr>
              <a:t>= </a:t>
            </a:r>
            <a:r>
              <a:rPr b="0" i="0" lang="en-US" sz="1200" u="none" cap="none" strike="noStrike">
                <a:solidFill>
                  <a:schemeClr val="dk1"/>
                </a:solidFill>
                <a:latin typeface="Century Gothic"/>
                <a:ea typeface="Century Gothic"/>
                <a:cs typeface="Century Gothic"/>
                <a:sym typeface="Century Gothic"/>
              </a:rPr>
              <a:t>individuals use proportionally </a:t>
            </a:r>
            <a:r>
              <a:rPr b="1" i="0" lang="en-US" sz="1200" u="none" cap="none" strike="noStrike">
                <a:solidFill>
                  <a:schemeClr val="dk1"/>
                </a:solidFill>
                <a:latin typeface="Century Gothic"/>
                <a:ea typeface="Century Gothic"/>
                <a:cs typeface="Century Gothic"/>
                <a:sym typeface="Century Gothic"/>
              </a:rPr>
              <a:t>same zones</a:t>
            </a:r>
            <a:endParaRPr b="0" i="0" sz="1200" u="none" cap="none" strike="noStrike">
              <a:solidFill>
                <a:schemeClr val="dk1"/>
              </a:solidFill>
              <a:latin typeface="Century Gothic"/>
              <a:ea typeface="Century Gothic"/>
              <a:cs typeface="Century Gothic"/>
              <a:sym typeface="Century Gothic"/>
            </a:endParaRPr>
          </a:p>
        </p:txBody>
      </p:sp>
      <p:sp>
        <p:nvSpPr>
          <p:cNvPr id="244" name="Google Shape;244;p8"/>
          <p:cNvSpPr/>
          <p:nvPr/>
        </p:nvSpPr>
        <p:spPr>
          <a:xfrm>
            <a:off x="3670965" y="1235294"/>
            <a:ext cx="358102" cy="3435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5" name="Google Shape;245;p8"/>
          <p:cNvPicPr preferRelativeResize="0"/>
          <p:nvPr/>
        </p:nvPicPr>
        <p:blipFill rotWithShape="1">
          <a:blip r:embed="rId4">
            <a:alphaModFix/>
          </a:blip>
          <a:srcRect b="69454" l="88974" r="827" t="16912"/>
          <a:stretch/>
        </p:blipFill>
        <p:spPr>
          <a:xfrm>
            <a:off x="3697603" y="510920"/>
            <a:ext cx="490584" cy="780932"/>
          </a:xfrm>
          <a:prstGeom prst="rect">
            <a:avLst/>
          </a:prstGeom>
          <a:noFill/>
          <a:ln>
            <a:noFill/>
          </a:ln>
        </p:spPr>
      </p:pic>
      <p:sp>
        <p:nvSpPr>
          <p:cNvPr id="246" name="Google Shape;246;p8"/>
          <p:cNvSpPr/>
          <p:nvPr/>
        </p:nvSpPr>
        <p:spPr>
          <a:xfrm rot="10800000">
            <a:off x="5627259" y="2923713"/>
            <a:ext cx="383789" cy="1229540"/>
          </a:xfrm>
          <a:prstGeom prst="downArrow">
            <a:avLst>
              <a:gd fmla="val 50000" name="adj1"/>
              <a:gd fmla="val 50000" name="adj2"/>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 name="Google Shape;247;p8"/>
          <p:cNvSpPr txBox="1"/>
          <p:nvPr/>
        </p:nvSpPr>
        <p:spPr>
          <a:xfrm rot="-5400000">
            <a:off x="4874098" y="3155462"/>
            <a:ext cx="1904603"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700" u="none" cap="none" strike="noStrike">
                <a:solidFill>
                  <a:srgbClr val="000000"/>
                </a:solidFill>
                <a:latin typeface="Arial"/>
                <a:ea typeface="Arial"/>
                <a:cs typeface="Arial"/>
                <a:sym typeface="Arial"/>
              </a:rPr>
              <a:t>+ Individual variation</a:t>
            </a:r>
            <a:endParaRPr/>
          </a:p>
        </p:txBody>
      </p:sp>
      <p:pic>
        <p:nvPicPr>
          <p:cNvPr id="248" name="Google Shape;248;p8"/>
          <p:cNvPicPr preferRelativeResize="0"/>
          <p:nvPr/>
        </p:nvPicPr>
        <p:blipFill rotWithShape="1">
          <a:blip r:embed="rId5">
            <a:alphaModFix/>
          </a:blip>
          <a:srcRect b="0" l="0" r="4439" t="29831"/>
          <a:stretch/>
        </p:blipFill>
        <p:spPr>
          <a:xfrm>
            <a:off x="218644" y="657224"/>
            <a:ext cx="466069" cy="1351782"/>
          </a:xfrm>
          <a:prstGeom prst="rect">
            <a:avLst/>
          </a:prstGeom>
          <a:noFill/>
          <a:ln>
            <a:noFill/>
          </a:ln>
        </p:spPr>
      </p:pic>
      <p:pic>
        <p:nvPicPr>
          <p:cNvPr id="249" name="Google Shape;249;p8"/>
          <p:cNvPicPr preferRelativeResize="0"/>
          <p:nvPr/>
        </p:nvPicPr>
        <p:blipFill rotWithShape="1">
          <a:blip r:embed="rId5">
            <a:alphaModFix/>
          </a:blip>
          <a:srcRect b="0" l="0" r="4439" t="29831"/>
          <a:stretch/>
        </p:blipFill>
        <p:spPr>
          <a:xfrm>
            <a:off x="206967" y="2730909"/>
            <a:ext cx="466069" cy="13517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9"/>
          <p:cNvPicPr preferRelativeResize="0"/>
          <p:nvPr/>
        </p:nvPicPr>
        <p:blipFill rotWithShape="1">
          <a:blip r:embed="rId3">
            <a:alphaModFix/>
          </a:blip>
          <a:srcRect b="0" l="0" r="0" t="0"/>
          <a:stretch/>
        </p:blipFill>
        <p:spPr>
          <a:xfrm>
            <a:off x="5660283" y="160373"/>
            <a:ext cx="2901175" cy="2540200"/>
          </a:xfrm>
          <a:prstGeom prst="rect">
            <a:avLst/>
          </a:prstGeom>
          <a:noFill/>
          <a:ln>
            <a:noFill/>
          </a:ln>
        </p:spPr>
      </p:pic>
      <p:pic>
        <p:nvPicPr>
          <p:cNvPr id="255" name="Google Shape;255;p9"/>
          <p:cNvPicPr preferRelativeResize="0"/>
          <p:nvPr/>
        </p:nvPicPr>
        <p:blipFill rotWithShape="1">
          <a:blip r:embed="rId4">
            <a:alphaModFix/>
          </a:blip>
          <a:srcRect b="0" l="0" r="0" t="0"/>
          <a:stretch/>
        </p:blipFill>
        <p:spPr>
          <a:xfrm>
            <a:off x="268938" y="764578"/>
            <a:ext cx="3404188" cy="4054126"/>
          </a:xfrm>
          <a:prstGeom prst="rect">
            <a:avLst/>
          </a:prstGeom>
          <a:noFill/>
          <a:ln>
            <a:noFill/>
          </a:ln>
        </p:spPr>
      </p:pic>
      <p:sp>
        <p:nvSpPr>
          <p:cNvPr id="256" name="Google Shape;256;p9"/>
          <p:cNvSpPr txBox="1"/>
          <p:nvPr/>
        </p:nvSpPr>
        <p:spPr>
          <a:xfrm>
            <a:off x="9278480" y="208575"/>
            <a:ext cx="2213796" cy="3307830"/>
          </a:xfrm>
          <a:prstGeom prst="rect">
            <a:avLst/>
          </a:prstGeom>
          <a:solidFill>
            <a:srgbClr val="B7B7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0000"/>
                </a:solidFill>
                <a:latin typeface="Arial"/>
                <a:ea typeface="Arial"/>
                <a:cs typeface="Arial"/>
                <a:sym typeface="Arial"/>
              </a:rPr>
              <a:t>E box plot for wet vs dry </a:t>
            </a:r>
            <a:endParaRPr b="0" i="0" sz="1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Analysis run based on new zones,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2012-2016 - dry season is not low for 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2014, 2015</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Edf -approaches 1 =linear, 2 = parabolic</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Higher value = more nonlinear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2018 borderline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2017- compressed, minimal shift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Blue dots are more bound than red  </a:t>
            </a:r>
            <a:endParaRPr b="0" i="0" sz="1000" u="none" cap="none" strike="noStrike">
              <a:solidFill>
                <a:srgbClr val="000000"/>
              </a:solidFill>
              <a:latin typeface="Arial"/>
              <a:ea typeface="Arial"/>
              <a:cs typeface="Arial"/>
              <a:sym typeface="Arial"/>
            </a:endParaRPr>
          </a:p>
        </p:txBody>
      </p:sp>
      <p:sp>
        <p:nvSpPr>
          <p:cNvPr id="257" name="Google Shape;257;p9"/>
          <p:cNvSpPr txBox="1"/>
          <p:nvPr/>
        </p:nvSpPr>
        <p:spPr>
          <a:xfrm>
            <a:off x="8335" y="-203376"/>
            <a:ext cx="2496607" cy="82390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000" u="none" cap="none" strike="noStrike">
                <a:solidFill>
                  <a:schemeClr val="dk1"/>
                </a:solidFill>
                <a:latin typeface="Century Gothic"/>
                <a:ea typeface="Century Gothic"/>
                <a:cs typeface="Century Gothic"/>
                <a:sym typeface="Century Gothic"/>
              </a:rPr>
              <a:t>Results Fig 2 </a:t>
            </a:r>
            <a:endParaRPr/>
          </a:p>
        </p:txBody>
      </p:sp>
      <p:sp>
        <p:nvSpPr>
          <p:cNvPr id="258" name="Google Shape;258;p9"/>
          <p:cNvSpPr txBox="1"/>
          <p:nvPr/>
        </p:nvSpPr>
        <p:spPr>
          <a:xfrm>
            <a:off x="3877448" y="975474"/>
            <a:ext cx="1582765" cy="1384995"/>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Century Gothic"/>
                <a:ea typeface="Century Gothic"/>
                <a:cs typeface="Century Gothic"/>
                <a:sym typeface="Century Gothic"/>
              </a:rPr>
              <a:t>E index: 0-1</a:t>
            </a:r>
            <a:endParaRPr/>
          </a:p>
          <a:p>
            <a:pPr indent="0" lvl="0" marL="0" marR="0" rtl="0" algn="l">
              <a:lnSpc>
                <a:spcPct val="100000"/>
              </a:lnSpc>
              <a:spcBef>
                <a:spcPts val="0"/>
              </a:spcBef>
              <a:spcAft>
                <a:spcPts val="0"/>
              </a:spcAft>
              <a:buNone/>
            </a:pPr>
            <a:r>
              <a:rPr b="1" i="0" lang="en-US" sz="1200" u="none" cap="none" strike="noStrike">
                <a:solidFill>
                  <a:srgbClr val="000000"/>
                </a:solidFill>
                <a:latin typeface="Century Gothic"/>
                <a:ea typeface="Century Gothic"/>
                <a:cs typeface="Century Gothic"/>
                <a:sym typeface="Century Gothic"/>
              </a:rPr>
              <a:t>1 </a:t>
            </a:r>
            <a:r>
              <a:rPr b="0" i="0" lang="en-US" sz="1200" u="none" cap="none" strike="noStrike">
                <a:solidFill>
                  <a:srgbClr val="000000"/>
                </a:solidFill>
                <a:latin typeface="Century Gothic"/>
                <a:ea typeface="Century Gothic"/>
                <a:cs typeface="Century Gothic"/>
                <a:sym typeface="Century Gothic"/>
              </a:rPr>
              <a:t>= individuals use </a:t>
            </a:r>
            <a:r>
              <a:rPr b="1" i="0" lang="en-US" sz="1200" u="none" cap="none" strike="noStrike">
                <a:solidFill>
                  <a:srgbClr val="000000"/>
                </a:solidFill>
                <a:latin typeface="Century Gothic"/>
                <a:ea typeface="Century Gothic"/>
                <a:cs typeface="Century Gothic"/>
                <a:sym typeface="Century Gothic"/>
              </a:rPr>
              <a:t>different zones</a:t>
            </a:r>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1" i="0" lang="en-US" sz="1200" u="none" cap="none" strike="noStrike">
                <a:solidFill>
                  <a:srgbClr val="000000"/>
                </a:solidFill>
                <a:latin typeface="Century Gothic"/>
                <a:ea typeface="Century Gothic"/>
                <a:cs typeface="Century Gothic"/>
                <a:sym typeface="Century Gothic"/>
              </a:rPr>
              <a:t>0 </a:t>
            </a:r>
            <a:r>
              <a:rPr b="0" i="0" lang="en-US" sz="1200" u="none" cap="none" strike="noStrike">
                <a:solidFill>
                  <a:srgbClr val="000000"/>
                </a:solidFill>
                <a:latin typeface="Century Gothic"/>
                <a:ea typeface="Century Gothic"/>
                <a:cs typeface="Century Gothic"/>
                <a:sym typeface="Century Gothic"/>
              </a:rPr>
              <a:t>= </a:t>
            </a:r>
            <a:r>
              <a:rPr b="0" i="0" lang="en-US" sz="1200" u="none" cap="none" strike="noStrike">
                <a:solidFill>
                  <a:schemeClr val="dk1"/>
                </a:solidFill>
                <a:latin typeface="Century Gothic"/>
                <a:ea typeface="Century Gothic"/>
                <a:cs typeface="Century Gothic"/>
                <a:sym typeface="Century Gothic"/>
              </a:rPr>
              <a:t>individuals use proportionally </a:t>
            </a:r>
            <a:r>
              <a:rPr b="1" i="0" lang="en-US" sz="1200" u="none" cap="none" strike="noStrike">
                <a:solidFill>
                  <a:schemeClr val="dk1"/>
                </a:solidFill>
                <a:latin typeface="Century Gothic"/>
                <a:ea typeface="Century Gothic"/>
                <a:cs typeface="Century Gothic"/>
                <a:sym typeface="Century Gothic"/>
              </a:rPr>
              <a:t>same zones</a:t>
            </a:r>
            <a:endParaRPr b="0" i="0" sz="1200" u="none" cap="none" strike="noStrike">
              <a:solidFill>
                <a:schemeClr val="dk1"/>
              </a:solidFill>
              <a:latin typeface="Century Gothic"/>
              <a:ea typeface="Century Gothic"/>
              <a:cs typeface="Century Gothic"/>
              <a:sym typeface="Century Gothic"/>
            </a:endParaRPr>
          </a:p>
        </p:txBody>
      </p:sp>
      <p:sp>
        <p:nvSpPr>
          <p:cNvPr id="259" name="Google Shape;259;p9"/>
          <p:cNvSpPr txBox="1"/>
          <p:nvPr/>
        </p:nvSpPr>
        <p:spPr>
          <a:xfrm>
            <a:off x="4227527" y="2792028"/>
            <a:ext cx="4780742" cy="249299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Century Gothic"/>
                <a:ea typeface="Century Gothic"/>
                <a:cs typeface="Century Gothic"/>
                <a:sym typeface="Century Gothic"/>
              </a:rPr>
              <a:t>How does the level of intraspecific variation in space use vary over time (seasons, years)? </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Century Gothic"/>
              <a:ea typeface="Century Gothic"/>
              <a:cs typeface="Century Gothic"/>
              <a:sym typeface="Century Gothic"/>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entury Gothic"/>
                <a:ea typeface="Century Gothic"/>
                <a:cs typeface="Century Gothic"/>
                <a:sym typeface="Century Gothic"/>
              </a:rPr>
              <a:t>E cycles across wet &amp; dry seasons.  </a:t>
            </a:r>
            <a:r>
              <a:rPr b="1" i="0" lang="en-US" sz="1200" u="none" cap="none" strike="noStrike">
                <a:solidFill>
                  <a:srgbClr val="FF3300"/>
                </a:solidFill>
                <a:latin typeface="Century Gothic"/>
                <a:ea typeface="Century Gothic"/>
                <a:cs typeface="Century Gothic"/>
                <a:sym typeface="Century Gothic"/>
              </a:rPr>
              <a:t>E Index is lower in the dry season – indicating similar space use &amp; aggregation </a:t>
            </a:r>
            <a:r>
              <a:rPr b="0" i="0" lang="en-US" sz="1200" u="none" cap="none" strike="noStrike">
                <a:solidFill>
                  <a:srgbClr val="000000"/>
                </a:solidFill>
                <a:latin typeface="Century Gothic"/>
                <a:ea typeface="Century Gothic"/>
                <a:cs typeface="Century Gothic"/>
                <a:sym typeface="Century Gothic"/>
              </a:rPr>
              <a:t>&amp; </a:t>
            </a:r>
            <a:r>
              <a:rPr b="1" i="0" lang="en-US" sz="1200" u="none" cap="none" strike="noStrike">
                <a:solidFill>
                  <a:srgbClr val="0000FF"/>
                </a:solidFill>
                <a:latin typeface="Century Gothic"/>
                <a:ea typeface="Century Gothic"/>
                <a:cs typeface="Century Gothic"/>
                <a:sym typeface="Century Gothic"/>
              </a:rPr>
              <a:t>higher in the wet season indicating differentials space use &amp; dispersion</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Century Gothic"/>
              <a:ea typeface="Century Gothic"/>
              <a:cs typeface="Century Gothic"/>
              <a:sym typeface="Century Gothic"/>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entury Gothic"/>
                <a:ea typeface="Century Gothic"/>
                <a:cs typeface="Century Gothic"/>
                <a:sym typeface="Century Gothic"/>
              </a:rPr>
              <a:t>Across 7 years, </a:t>
            </a:r>
            <a:r>
              <a:rPr b="1" i="0" lang="en-US" sz="1200" u="none" cap="none" strike="noStrike">
                <a:solidFill>
                  <a:srgbClr val="000000"/>
                </a:solidFill>
                <a:latin typeface="Century Gothic"/>
                <a:ea typeface="Century Gothic"/>
                <a:cs typeface="Century Gothic"/>
                <a:sym typeface="Century Gothic"/>
              </a:rPr>
              <a:t>E differs between wet and dry 5 of 7 years.  </a:t>
            </a:r>
            <a:r>
              <a:rPr b="0" i="0" lang="en-US" sz="1200" u="none" cap="none" strike="noStrike">
                <a:solidFill>
                  <a:srgbClr val="000000"/>
                </a:solidFill>
                <a:latin typeface="Century Gothic"/>
                <a:ea typeface="Century Gothic"/>
                <a:cs typeface="Century Gothic"/>
                <a:sym typeface="Century Gothic"/>
              </a:rPr>
              <a:t>The exceptions are 2012 &amp; 2016 two years that follow a drought – prey pulse is small (Boucek et al. 2016)</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Century Gothic"/>
              <a:ea typeface="Century Gothic"/>
              <a:cs typeface="Century Gothic"/>
              <a:sym typeface="Century Gothic"/>
            </a:endParaRPr>
          </a:p>
        </p:txBody>
      </p:sp>
      <p:pic>
        <p:nvPicPr>
          <p:cNvPr id="260" name="Google Shape;260;p9"/>
          <p:cNvPicPr preferRelativeResize="0"/>
          <p:nvPr/>
        </p:nvPicPr>
        <p:blipFill rotWithShape="1">
          <a:blip r:embed="rId5">
            <a:alphaModFix/>
          </a:blip>
          <a:srcRect b="0" l="0" r="0" t="0"/>
          <a:stretch/>
        </p:blipFill>
        <p:spPr>
          <a:xfrm>
            <a:off x="0" y="1118331"/>
            <a:ext cx="390065" cy="1261289"/>
          </a:xfrm>
          <a:prstGeom prst="rect">
            <a:avLst/>
          </a:prstGeom>
          <a:noFill/>
          <a:ln>
            <a:noFill/>
          </a:ln>
        </p:spPr>
      </p:pic>
      <p:sp>
        <p:nvSpPr>
          <p:cNvPr id="261" name="Google Shape;261;p9"/>
          <p:cNvSpPr/>
          <p:nvPr/>
        </p:nvSpPr>
        <p:spPr>
          <a:xfrm>
            <a:off x="638735" y="764965"/>
            <a:ext cx="390065" cy="1806785"/>
          </a:xfrm>
          <a:prstGeom prst="rect">
            <a:avLst/>
          </a:prstGeom>
          <a:noFill/>
          <a:ln cap="flat" cmpd="sng" w="127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9"/>
          <p:cNvSpPr/>
          <p:nvPr/>
        </p:nvSpPr>
        <p:spPr>
          <a:xfrm>
            <a:off x="2039224" y="764578"/>
            <a:ext cx="390065" cy="1806785"/>
          </a:xfrm>
          <a:prstGeom prst="rect">
            <a:avLst/>
          </a:prstGeom>
          <a:noFill/>
          <a:ln cap="flat" cmpd="sng" w="127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Jennifer Rehage</dc:creator>
</cp:coreProperties>
</file>